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32"/>
  </p:notesMasterIdLst>
  <p:handoutMasterIdLst>
    <p:handoutMasterId r:id="rId33"/>
  </p:handoutMasterIdLst>
  <p:sldIdLst>
    <p:sldId id="272" r:id="rId5"/>
    <p:sldId id="2076138220" r:id="rId6"/>
    <p:sldId id="2076138218" r:id="rId7"/>
    <p:sldId id="269" r:id="rId8"/>
    <p:sldId id="2076138196" r:id="rId9"/>
    <p:sldId id="2076138393" r:id="rId10"/>
    <p:sldId id="2076138394" r:id="rId11"/>
    <p:sldId id="2076138137" r:id="rId12"/>
    <p:sldId id="2076138135" r:id="rId13"/>
    <p:sldId id="2076138372" r:id="rId14"/>
    <p:sldId id="2076138382" r:id="rId15"/>
    <p:sldId id="2076138200" r:id="rId16"/>
    <p:sldId id="2076138399" r:id="rId17"/>
    <p:sldId id="2076138387" r:id="rId18"/>
    <p:sldId id="360" r:id="rId19"/>
    <p:sldId id="2076138392" r:id="rId20"/>
    <p:sldId id="2076138208" r:id="rId21"/>
    <p:sldId id="2076138219" r:id="rId22"/>
    <p:sldId id="2076138111" r:id="rId23"/>
    <p:sldId id="2076138217" r:id="rId24"/>
    <p:sldId id="2076138211" r:id="rId25"/>
    <p:sldId id="2076138401" r:id="rId26"/>
    <p:sldId id="2076138368" r:id="rId27"/>
    <p:sldId id="331" r:id="rId28"/>
    <p:sldId id="2076138363" r:id="rId29"/>
    <p:sldId id="2076138400" r:id="rId30"/>
    <p:sldId id="364" r:id="rId3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3C11E-4D09-BD67-DABB-56583502A015}" name="Helena Engelke" initials="HE" userId="S::helena.engelke@suntarbetsliv.se::86283cb0-2ee5-4096-9c17-abfa18ef4125" providerId="AD"/>
  <p188:author id="{A1323DEA-23F4-0AB4-B75C-A4668990564F}" name="Charlotte Wiberg Wikholm" initials="CWW" userId="S::charlotte.wikholm@suntarbetsliv.se::dad690bd-393e-454f-b6d9-49ce99d971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ECF0"/>
    <a:srgbClr val="FDEDE5"/>
    <a:srgbClr val="FFFFFF"/>
    <a:srgbClr val="F7BA99"/>
    <a:srgbClr val="FEF6F2"/>
    <a:srgbClr val="FCE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5F381-6995-4976-B649-EC67F8217B5F}" v="2" dt="2024-08-28T08:16:09.76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973" autoAdjust="0"/>
  </p:normalViewPr>
  <p:slideViewPr>
    <p:cSldViewPr snapToGrid="0">
      <p:cViewPr varScale="1">
        <p:scale>
          <a:sx n="83" d="100"/>
          <a:sy n="83" d="100"/>
        </p:scale>
        <p:origin x="1638" y="90"/>
      </p:cViewPr>
      <p:guideLst>
        <p:guide orient="horz" pos="3203"/>
        <p:guide orient="horz" pos="594"/>
        <p:guide orient="horz" pos="824"/>
        <p:guide orient="horz" pos="981"/>
        <p:guide pos="6608"/>
        <p:guide pos="1072"/>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71C1D-9F5E-48E8-A8F9-4B9D3B9E7219}" type="doc">
      <dgm:prSet loTypeId="urn:microsoft.com/office/officeart/2005/8/layout/vList5" loCatId="list" qsTypeId="urn:microsoft.com/office/officeart/2005/8/quickstyle/simple1" qsCatId="simple" csTypeId="urn:microsoft.com/office/officeart/2005/8/colors/accent2_2" csCatId="accent2"/>
      <dgm:spPr/>
      <dgm:t>
        <a:bodyPr/>
        <a:lstStyle/>
        <a:p>
          <a:endParaRPr lang="en-US"/>
        </a:p>
      </dgm:t>
    </dgm:pt>
    <dgm:pt modelId="{EC8661E0-0571-446B-B933-1C0B9C70ABBB}">
      <dgm:prSet/>
      <dgm:spPr/>
      <dgm:t>
        <a:bodyPr/>
        <a:lstStyle/>
        <a:p>
          <a:r>
            <a:rPr lang="en-US"/>
            <a:t>Chefsuppdraget</a:t>
          </a:r>
        </a:p>
      </dgm:t>
    </dgm:pt>
    <dgm:pt modelId="{A23C906F-7889-447D-B908-40A79A99CFFA}" type="parTrans" cxnId="{710E464E-C0F9-48A7-B84E-F24BCBFB4E02}">
      <dgm:prSet/>
      <dgm:spPr/>
      <dgm:t>
        <a:bodyPr/>
        <a:lstStyle/>
        <a:p>
          <a:endParaRPr lang="en-US"/>
        </a:p>
      </dgm:t>
    </dgm:pt>
    <dgm:pt modelId="{3EC5EE5C-236F-41BE-95E3-48F7EF4ED8C2}" type="sibTrans" cxnId="{710E464E-C0F9-48A7-B84E-F24BCBFB4E02}">
      <dgm:prSet/>
      <dgm:spPr/>
      <dgm:t>
        <a:bodyPr/>
        <a:lstStyle/>
        <a:p>
          <a:endParaRPr lang="en-US"/>
        </a:p>
      </dgm:t>
    </dgm:pt>
    <dgm:pt modelId="{FB170052-EED5-4091-A0A2-FA89AF24C4C2}">
      <dgm:prSet/>
      <dgm:spPr/>
      <dgm:t>
        <a:bodyPr/>
        <a:lstStyle/>
        <a:p>
          <a:r>
            <a:rPr lang="en-US"/>
            <a:t>Mål och organisation</a:t>
          </a:r>
        </a:p>
      </dgm:t>
    </dgm:pt>
    <dgm:pt modelId="{CCF57D9B-60CE-49D5-95DE-B3F60CC7A142}" type="parTrans" cxnId="{C41C9777-64C5-4A62-AE10-D308CF475F13}">
      <dgm:prSet/>
      <dgm:spPr/>
      <dgm:t>
        <a:bodyPr/>
        <a:lstStyle/>
        <a:p>
          <a:endParaRPr lang="en-US"/>
        </a:p>
      </dgm:t>
    </dgm:pt>
    <dgm:pt modelId="{16D854EE-367F-4B62-AFFF-832F39C1595E}" type="sibTrans" cxnId="{C41C9777-64C5-4A62-AE10-D308CF475F13}">
      <dgm:prSet/>
      <dgm:spPr/>
      <dgm:t>
        <a:bodyPr/>
        <a:lstStyle/>
        <a:p>
          <a:endParaRPr lang="en-US"/>
        </a:p>
      </dgm:t>
    </dgm:pt>
    <dgm:pt modelId="{0C4E3A4A-9634-43B0-85F9-AB9413A1277D}">
      <dgm:prSet/>
      <dgm:spPr/>
      <dgm:t>
        <a:bodyPr/>
        <a:lstStyle/>
        <a:p>
          <a:r>
            <a:rPr lang="en-US"/>
            <a:t>Arbetsledning</a:t>
          </a:r>
        </a:p>
      </dgm:t>
    </dgm:pt>
    <dgm:pt modelId="{F1949078-47F8-49F9-90BF-6833CB7C9A8D}" type="parTrans" cxnId="{CE59C177-A47C-4E09-AB32-C489D82B4885}">
      <dgm:prSet/>
      <dgm:spPr/>
      <dgm:t>
        <a:bodyPr/>
        <a:lstStyle/>
        <a:p>
          <a:endParaRPr lang="en-US"/>
        </a:p>
      </dgm:t>
    </dgm:pt>
    <dgm:pt modelId="{E3977BAF-6A29-47E1-AB70-47870962B157}" type="sibTrans" cxnId="{CE59C177-A47C-4E09-AB32-C489D82B4885}">
      <dgm:prSet/>
      <dgm:spPr/>
      <dgm:t>
        <a:bodyPr/>
        <a:lstStyle/>
        <a:p>
          <a:endParaRPr lang="en-US"/>
        </a:p>
      </dgm:t>
    </dgm:pt>
    <dgm:pt modelId="{183E7D20-6863-4467-A4BB-1D38C9A6702E}">
      <dgm:prSet/>
      <dgm:spPr/>
      <dgm:t>
        <a:bodyPr/>
        <a:lstStyle/>
        <a:p>
          <a:r>
            <a:rPr lang="en-US"/>
            <a:t>Stöd i arbetet</a:t>
          </a:r>
        </a:p>
      </dgm:t>
    </dgm:pt>
    <dgm:pt modelId="{32295633-CB5B-401B-AE3C-50746325FD2E}" type="parTrans" cxnId="{A6069496-B0E8-4F73-9990-5E8B45FF8696}">
      <dgm:prSet/>
      <dgm:spPr/>
      <dgm:t>
        <a:bodyPr/>
        <a:lstStyle/>
        <a:p>
          <a:endParaRPr lang="en-US"/>
        </a:p>
      </dgm:t>
    </dgm:pt>
    <dgm:pt modelId="{C3E6D609-A053-46AA-94B9-1C9AD434FD2E}" type="sibTrans" cxnId="{A6069496-B0E8-4F73-9990-5E8B45FF8696}">
      <dgm:prSet/>
      <dgm:spPr/>
      <dgm:t>
        <a:bodyPr/>
        <a:lstStyle/>
        <a:p>
          <a:endParaRPr lang="en-US"/>
        </a:p>
      </dgm:t>
    </dgm:pt>
    <dgm:pt modelId="{484EBA45-0666-423E-80E3-55D351BCCAE4}" type="pres">
      <dgm:prSet presAssocID="{E6271C1D-9F5E-48E8-A8F9-4B9D3B9E7219}" presName="Name0" presStyleCnt="0">
        <dgm:presLayoutVars>
          <dgm:dir/>
          <dgm:animLvl val="lvl"/>
          <dgm:resizeHandles val="exact"/>
        </dgm:presLayoutVars>
      </dgm:prSet>
      <dgm:spPr/>
    </dgm:pt>
    <dgm:pt modelId="{E603529E-48F1-44F6-B927-39F63DF677B6}" type="pres">
      <dgm:prSet presAssocID="{EC8661E0-0571-446B-B933-1C0B9C70ABBB}" presName="linNode" presStyleCnt="0"/>
      <dgm:spPr/>
    </dgm:pt>
    <dgm:pt modelId="{FEF63380-1EBE-4F83-89EB-6F10EA87AEF9}" type="pres">
      <dgm:prSet presAssocID="{EC8661E0-0571-446B-B933-1C0B9C70ABBB}" presName="parentText" presStyleLbl="node1" presStyleIdx="0" presStyleCnt="4">
        <dgm:presLayoutVars>
          <dgm:chMax val="1"/>
          <dgm:bulletEnabled val="1"/>
        </dgm:presLayoutVars>
      </dgm:prSet>
      <dgm:spPr/>
    </dgm:pt>
    <dgm:pt modelId="{9EB19261-F1F6-409E-9F69-209D9A528819}" type="pres">
      <dgm:prSet presAssocID="{3EC5EE5C-236F-41BE-95E3-48F7EF4ED8C2}" presName="sp" presStyleCnt="0"/>
      <dgm:spPr/>
    </dgm:pt>
    <dgm:pt modelId="{50950789-E351-4776-8C8E-9B7F39F27D95}" type="pres">
      <dgm:prSet presAssocID="{FB170052-EED5-4091-A0A2-FA89AF24C4C2}" presName="linNode" presStyleCnt="0"/>
      <dgm:spPr/>
    </dgm:pt>
    <dgm:pt modelId="{725285FF-E94A-40FC-AAE1-656BDA464BC0}" type="pres">
      <dgm:prSet presAssocID="{FB170052-EED5-4091-A0A2-FA89AF24C4C2}" presName="parentText" presStyleLbl="node1" presStyleIdx="1" presStyleCnt="4">
        <dgm:presLayoutVars>
          <dgm:chMax val="1"/>
          <dgm:bulletEnabled val="1"/>
        </dgm:presLayoutVars>
      </dgm:prSet>
      <dgm:spPr/>
    </dgm:pt>
    <dgm:pt modelId="{646E4133-8745-4D9B-9678-771DEC1880E4}" type="pres">
      <dgm:prSet presAssocID="{16D854EE-367F-4B62-AFFF-832F39C1595E}" presName="sp" presStyleCnt="0"/>
      <dgm:spPr/>
    </dgm:pt>
    <dgm:pt modelId="{31E4366F-74F0-40C5-BD79-BABB02432D59}" type="pres">
      <dgm:prSet presAssocID="{0C4E3A4A-9634-43B0-85F9-AB9413A1277D}" presName="linNode" presStyleCnt="0"/>
      <dgm:spPr/>
    </dgm:pt>
    <dgm:pt modelId="{4D0C567F-53EE-4045-92FD-59D54CCE757F}" type="pres">
      <dgm:prSet presAssocID="{0C4E3A4A-9634-43B0-85F9-AB9413A1277D}" presName="parentText" presStyleLbl="node1" presStyleIdx="2" presStyleCnt="4">
        <dgm:presLayoutVars>
          <dgm:chMax val="1"/>
          <dgm:bulletEnabled val="1"/>
        </dgm:presLayoutVars>
      </dgm:prSet>
      <dgm:spPr/>
    </dgm:pt>
    <dgm:pt modelId="{308854EF-0ABC-4A01-AF40-880B568C36EE}" type="pres">
      <dgm:prSet presAssocID="{E3977BAF-6A29-47E1-AB70-47870962B157}" presName="sp" presStyleCnt="0"/>
      <dgm:spPr/>
    </dgm:pt>
    <dgm:pt modelId="{F2C8E458-A86D-46B8-BEB8-7F1303C652E4}" type="pres">
      <dgm:prSet presAssocID="{183E7D20-6863-4467-A4BB-1D38C9A6702E}" presName="linNode" presStyleCnt="0"/>
      <dgm:spPr/>
    </dgm:pt>
    <dgm:pt modelId="{AFBFA3AD-FF95-49CA-ADD6-E0C5D32CEDFF}" type="pres">
      <dgm:prSet presAssocID="{183E7D20-6863-4467-A4BB-1D38C9A6702E}" presName="parentText" presStyleLbl="node1" presStyleIdx="3" presStyleCnt="4">
        <dgm:presLayoutVars>
          <dgm:chMax val="1"/>
          <dgm:bulletEnabled val="1"/>
        </dgm:presLayoutVars>
      </dgm:prSet>
      <dgm:spPr/>
    </dgm:pt>
  </dgm:ptLst>
  <dgm:cxnLst>
    <dgm:cxn modelId="{FA190F15-A1DE-4305-A4A6-2B935797F026}" type="presOf" srcId="{183E7D20-6863-4467-A4BB-1D38C9A6702E}" destId="{AFBFA3AD-FF95-49CA-ADD6-E0C5D32CEDFF}" srcOrd="0" destOrd="0" presId="urn:microsoft.com/office/officeart/2005/8/layout/vList5"/>
    <dgm:cxn modelId="{BD8BBA62-785A-444E-AEA3-A4E1FD63C75E}" type="presOf" srcId="{E6271C1D-9F5E-48E8-A8F9-4B9D3B9E7219}" destId="{484EBA45-0666-423E-80E3-55D351BCCAE4}" srcOrd="0" destOrd="0" presId="urn:microsoft.com/office/officeart/2005/8/layout/vList5"/>
    <dgm:cxn modelId="{EB77AC46-35D0-46D7-B454-05E7B9019E72}" type="presOf" srcId="{0C4E3A4A-9634-43B0-85F9-AB9413A1277D}" destId="{4D0C567F-53EE-4045-92FD-59D54CCE757F}" srcOrd="0" destOrd="0" presId="urn:microsoft.com/office/officeart/2005/8/layout/vList5"/>
    <dgm:cxn modelId="{710E464E-C0F9-48A7-B84E-F24BCBFB4E02}" srcId="{E6271C1D-9F5E-48E8-A8F9-4B9D3B9E7219}" destId="{EC8661E0-0571-446B-B933-1C0B9C70ABBB}" srcOrd="0" destOrd="0" parTransId="{A23C906F-7889-447D-B908-40A79A99CFFA}" sibTransId="{3EC5EE5C-236F-41BE-95E3-48F7EF4ED8C2}"/>
    <dgm:cxn modelId="{C41C9777-64C5-4A62-AE10-D308CF475F13}" srcId="{E6271C1D-9F5E-48E8-A8F9-4B9D3B9E7219}" destId="{FB170052-EED5-4091-A0A2-FA89AF24C4C2}" srcOrd="1" destOrd="0" parTransId="{CCF57D9B-60CE-49D5-95DE-B3F60CC7A142}" sibTransId="{16D854EE-367F-4B62-AFFF-832F39C1595E}"/>
    <dgm:cxn modelId="{CE59C177-A47C-4E09-AB32-C489D82B4885}" srcId="{E6271C1D-9F5E-48E8-A8F9-4B9D3B9E7219}" destId="{0C4E3A4A-9634-43B0-85F9-AB9413A1277D}" srcOrd="2" destOrd="0" parTransId="{F1949078-47F8-49F9-90BF-6833CB7C9A8D}" sibTransId="{E3977BAF-6A29-47E1-AB70-47870962B157}"/>
    <dgm:cxn modelId="{A6069496-B0E8-4F73-9990-5E8B45FF8696}" srcId="{E6271C1D-9F5E-48E8-A8F9-4B9D3B9E7219}" destId="{183E7D20-6863-4467-A4BB-1D38C9A6702E}" srcOrd="3" destOrd="0" parTransId="{32295633-CB5B-401B-AE3C-50746325FD2E}" sibTransId="{C3E6D609-A053-46AA-94B9-1C9AD434FD2E}"/>
    <dgm:cxn modelId="{EDC4FF9B-6064-48DA-AB39-251D66AD29BB}" type="presOf" srcId="{FB170052-EED5-4091-A0A2-FA89AF24C4C2}" destId="{725285FF-E94A-40FC-AAE1-656BDA464BC0}" srcOrd="0" destOrd="0" presId="urn:microsoft.com/office/officeart/2005/8/layout/vList5"/>
    <dgm:cxn modelId="{0F96FAD1-85D9-4645-B35C-17B0058801F6}" type="presOf" srcId="{EC8661E0-0571-446B-B933-1C0B9C70ABBB}" destId="{FEF63380-1EBE-4F83-89EB-6F10EA87AEF9}" srcOrd="0" destOrd="0" presId="urn:microsoft.com/office/officeart/2005/8/layout/vList5"/>
    <dgm:cxn modelId="{89690F6D-ED28-4DF8-B505-5D8CC53D155A}" type="presParOf" srcId="{484EBA45-0666-423E-80E3-55D351BCCAE4}" destId="{E603529E-48F1-44F6-B927-39F63DF677B6}" srcOrd="0" destOrd="0" presId="urn:microsoft.com/office/officeart/2005/8/layout/vList5"/>
    <dgm:cxn modelId="{F8E8CAD7-109F-43B2-AF28-A98943D25BD0}" type="presParOf" srcId="{E603529E-48F1-44F6-B927-39F63DF677B6}" destId="{FEF63380-1EBE-4F83-89EB-6F10EA87AEF9}" srcOrd="0" destOrd="0" presId="urn:microsoft.com/office/officeart/2005/8/layout/vList5"/>
    <dgm:cxn modelId="{BEF39EB3-40CE-42EF-8BB0-D9A40D52A9CA}" type="presParOf" srcId="{484EBA45-0666-423E-80E3-55D351BCCAE4}" destId="{9EB19261-F1F6-409E-9F69-209D9A528819}" srcOrd="1" destOrd="0" presId="urn:microsoft.com/office/officeart/2005/8/layout/vList5"/>
    <dgm:cxn modelId="{5578DCC9-3B10-4176-A92C-C2DCD70B073E}" type="presParOf" srcId="{484EBA45-0666-423E-80E3-55D351BCCAE4}" destId="{50950789-E351-4776-8C8E-9B7F39F27D95}" srcOrd="2" destOrd="0" presId="urn:microsoft.com/office/officeart/2005/8/layout/vList5"/>
    <dgm:cxn modelId="{DFE819FB-BB03-485E-8B59-1BFA71266B72}" type="presParOf" srcId="{50950789-E351-4776-8C8E-9B7F39F27D95}" destId="{725285FF-E94A-40FC-AAE1-656BDA464BC0}" srcOrd="0" destOrd="0" presId="urn:microsoft.com/office/officeart/2005/8/layout/vList5"/>
    <dgm:cxn modelId="{524A86A3-7325-464E-940E-4918EDE93ED4}" type="presParOf" srcId="{484EBA45-0666-423E-80E3-55D351BCCAE4}" destId="{646E4133-8745-4D9B-9678-771DEC1880E4}" srcOrd="3" destOrd="0" presId="urn:microsoft.com/office/officeart/2005/8/layout/vList5"/>
    <dgm:cxn modelId="{119A1763-6A64-4AEB-A2D7-296D9EFC6C0B}" type="presParOf" srcId="{484EBA45-0666-423E-80E3-55D351BCCAE4}" destId="{31E4366F-74F0-40C5-BD79-BABB02432D59}" srcOrd="4" destOrd="0" presId="urn:microsoft.com/office/officeart/2005/8/layout/vList5"/>
    <dgm:cxn modelId="{36817ED7-EDA1-4CB0-888D-DD6F9326FE46}" type="presParOf" srcId="{31E4366F-74F0-40C5-BD79-BABB02432D59}" destId="{4D0C567F-53EE-4045-92FD-59D54CCE757F}" srcOrd="0" destOrd="0" presId="urn:microsoft.com/office/officeart/2005/8/layout/vList5"/>
    <dgm:cxn modelId="{C0F35A8A-8CAE-4293-AEC2-63E264875FF4}" type="presParOf" srcId="{484EBA45-0666-423E-80E3-55D351BCCAE4}" destId="{308854EF-0ABC-4A01-AF40-880B568C36EE}" srcOrd="5" destOrd="0" presId="urn:microsoft.com/office/officeart/2005/8/layout/vList5"/>
    <dgm:cxn modelId="{7C782132-FA75-4CD4-92B8-1A57B55E6135}" type="presParOf" srcId="{484EBA45-0666-423E-80E3-55D351BCCAE4}" destId="{F2C8E458-A86D-46B8-BEB8-7F1303C652E4}" srcOrd="6" destOrd="0" presId="urn:microsoft.com/office/officeart/2005/8/layout/vList5"/>
    <dgm:cxn modelId="{E3E10289-A8F3-45AF-B852-504104F09036}" type="presParOf" srcId="{F2C8E458-A86D-46B8-BEB8-7F1303C652E4}" destId="{AFBFA3AD-FF95-49CA-ADD6-E0C5D32CEDF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63380-1EBE-4F83-89EB-6F10EA87AEF9}">
      <dsp:nvSpPr>
        <dsp:cNvPr id="0" name=""/>
        <dsp:cNvSpPr/>
      </dsp:nvSpPr>
      <dsp:spPr>
        <a:xfrm>
          <a:off x="3225958" y="2089"/>
          <a:ext cx="3629203" cy="10049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Chefsuppdraget</a:t>
          </a:r>
        </a:p>
      </dsp:txBody>
      <dsp:txXfrm>
        <a:off x="3275016" y="51147"/>
        <a:ext cx="3531087" cy="906848"/>
      </dsp:txXfrm>
    </dsp:sp>
    <dsp:sp modelId="{725285FF-E94A-40FC-AAE1-656BDA464BC0}">
      <dsp:nvSpPr>
        <dsp:cNvPr id="0" name=""/>
        <dsp:cNvSpPr/>
      </dsp:nvSpPr>
      <dsp:spPr>
        <a:xfrm>
          <a:off x="3225958" y="1057302"/>
          <a:ext cx="3629203" cy="10049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Mål och organisation</a:t>
          </a:r>
        </a:p>
      </dsp:txBody>
      <dsp:txXfrm>
        <a:off x="3275016" y="1106360"/>
        <a:ext cx="3531087" cy="906848"/>
      </dsp:txXfrm>
    </dsp:sp>
    <dsp:sp modelId="{4D0C567F-53EE-4045-92FD-59D54CCE757F}">
      <dsp:nvSpPr>
        <dsp:cNvPr id="0" name=""/>
        <dsp:cNvSpPr/>
      </dsp:nvSpPr>
      <dsp:spPr>
        <a:xfrm>
          <a:off x="3225958" y="2112515"/>
          <a:ext cx="3629203" cy="10049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Arbetsledning</a:t>
          </a:r>
        </a:p>
      </dsp:txBody>
      <dsp:txXfrm>
        <a:off x="3275016" y="2161573"/>
        <a:ext cx="3531087" cy="906848"/>
      </dsp:txXfrm>
    </dsp:sp>
    <dsp:sp modelId="{AFBFA3AD-FF95-49CA-ADD6-E0C5D32CEDFF}">
      <dsp:nvSpPr>
        <dsp:cNvPr id="0" name=""/>
        <dsp:cNvSpPr/>
      </dsp:nvSpPr>
      <dsp:spPr>
        <a:xfrm>
          <a:off x="3225958" y="3167728"/>
          <a:ext cx="3629203" cy="10049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Stöd i arbetet</a:t>
          </a:r>
        </a:p>
      </dsp:txBody>
      <dsp:txXfrm>
        <a:off x="3275016" y="3216786"/>
        <a:ext cx="3531087" cy="9068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09F1C1-4838-4E5A-A005-ED95E99A1E1B}" type="datetimeFigureOut">
              <a:rPr lang="sv-SE" smtClean="0"/>
              <a:t>2024-09-05</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03D6E7-8909-4320-8E3B-6B226CC14C4B}" type="datetimeFigureOut">
              <a:rPr lang="sv-SE" smtClean="0"/>
              <a:t>2024-09-05</a:t>
            </a:fld>
            <a:endParaRPr lang="sv-SE"/>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1</a:t>
            </a:fld>
            <a:endParaRPr lang="sv-SE"/>
          </a:p>
        </p:txBody>
      </p:sp>
    </p:spTree>
    <p:extLst>
      <p:ext uri="{BB962C8B-B14F-4D97-AF65-F5344CB8AC3E}">
        <p14:creationId xmlns:p14="http://schemas.microsoft.com/office/powerpoint/2010/main" val="178727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Den tredje aspekten </a:t>
            </a:r>
            <a:r>
              <a:rPr lang="sv-SE"/>
              <a:t>handlar om det som forskningen visade att våra chefer har en nyckelposition mellan den strategiska nivån där beslut fattas och den operativa nivån där det praktiska vardagsarbetet utförs. </a:t>
            </a:r>
            <a:r>
              <a:rPr lang="sv-SE" noProof="0"/>
              <a:t>När det här fungerar och nivåerna förstår varandra och kommunicerar väl, finns förutsättningar för ett närvarande ledarskap och en väl fungerande verksamhet.</a:t>
            </a:r>
          </a:p>
          <a:p>
            <a:endParaRPr lang="sv-SE"/>
          </a:p>
          <a:p>
            <a:r>
              <a:rPr lang="sv-SE"/>
              <a:t>Vi ska se en kort film om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a:p>
        </p:txBody>
      </p:sp>
      <p:sp>
        <p:nvSpPr>
          <p:cNvPr id="4" name="Platshållare för bildnummer 3"/>
          <p:cNvSpPr>
            <a:spLocks noGrp="1"/>
          </p:cNvSpPr>
          <p:nvPr>
            <p:ph type="sldNum" sz="quarter" idx="5"/>
          </p:nvPr>
        </p:nvSpPr>
        <p:spPr/>
        <p:txBody>
          <a:bodyPr/>
          <a:lstStyle/>
          <a:p>
            <a:pPr defTabSz="914377">
              <a:defRPr/>
            </a:pPr>
            <a:fld id="{E71B5D58-1387-4385-A7F0-FA6862C94009}" type="slidenum">
              <a:rPr lang="sv-SE">
                <a:solidFill>
                  <a:prstClr val="black"/>
                </a:solidFill>
                <a:latin typeface="Calibri"/>
              </a:rPr>
              <a:pPr defTabSz="914377">
                <a:defRPr/>
              </a:pPr>
              <a:t>11</a:t>
            </a:fld>
            <a:endParaRPr lang="sv-SE">
              <a:solidFill>
                <a:prstClr val="black"/>
              </a:solidFill>
              <a:latin typeface="Calibri"/>
            </a:endParaRPr>
          </a:p>
        </p:txBody>
      </p:sp>
    </p:spTree>
    <p:extLst>
      <p:ext uri="{BB962C8B-B14F-4D97-AF65-F5344CB8AC3E}">
        <p14:creationId xmlns:p14="http://schemas.microsoft.com/office/powerpoint/2010/main" val="220124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Filmen Chefens nyckelposition tar 1,5 min </a:t>
            </a:r>
            <a:r>
              <a:rPr lang="sv-SE" i="1"/>
              <a:t>(klicka på play-knappen). </a:t>
            </a:r>
          </a:p>
          <a:p>
            <a:endParaRPr lang="sv-SE"/>
          </a:p>
          <a:p>
            <a:r>
              <a:rPr lang="sv-SE"/>
              <a:t>Filmen finns också i </a:t>
            </a:r>
            <a:r>
              <a:rPr lang="sv-SE" err="1"/>
              <a:t>Chefoskopets</a:t>
            </a:r>
            <a:r>
              <a:rPr lang="sv-SE"/>
              <a:t> del Kunskaper/Förstå.</a:t>
            </a:r>
          </a:p>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12</a:t>
            </a:fld>
            <a:endParaRPr lang="sv-SE"/>
          </a:p>
        </p:txBody>
      </p:sp>
    </p:spTree>
    <p:extLst>
      <p:ext uri="{BB962C8B-B14F-4D97-AF65-F5344CB8AC3E}">
        <p14:creationId xmlns:p14="http://schemas.microsoft.com/office/powerpoint/2010/main" val="413950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a:t>Och det är det här Chefoskopet handlar om (som i filmen Chefens nyckelposition). För en väl fungerande verksamhet behövs ett friskt flöde av information mellan den strategiska och operativa nivån. De verksamhetsnära cheferna har en nyckelposition för att föra över information mellan dessa nivåer så kloka beslut kan fattas och så att man drar åt samma håll. Cheferna behöver därför ha tillträde till de mötesplatser där information delas och beslut fattas.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a:p>
          <a:p>
            <a:pPr marL="0" marR="0" lvl="0" indent="0" algn="l" defTabSz="914400" rtl="0" eaLnBrk="1" fontAlgn="auto" latinLnBrk="0" hangingPunct="1">
              <a:lnSpc>
                <a:spcPct val="100000"/>
              </a:lnSpc>
              <a:spcBef>
                <a:spcPts val="0"/>
              </a:spcBef>
              <a:spcAft>
                <a:spcPts val="0"/>
              </a:spcAft>
              <a:buClrTx/>
              <a:buSzTx/>
              <a:buFontTx/>
              <a:buNone/>
              <a:tabLst/>
              <a:defRPr/>
            </a:pPr>
            <a:r>
              <a:rPr lang="sv-SE"/>
              <a:t>Hur jobbar man med Chefoskopet då?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Vi behöver börja jobba med förankring i högsta ledning och politiken, innan vi kartlägger chefernas förutsättningar. Verktyget innehåller allt en organisation behöver i en systematisk utvecklingsprocess </a:t>
            </a:r>
            <a:r>
              <a:rPr lang="sv-SE" b="0"/>
              <a:t>för att </a:t>
            </a:r>
            <a:r>
              <a:rPr lang="sv-SE" b="1"/>
              <a:t>förstå och utveckla sina chefers förutsättningar</a:t>
            </a:r>
            <a:r>
              <a:rPr lang="sv-SE"/>
              <a:t>. Verktyget består av två huvuddelar: </a:t>
            </a:r>
            <a:r>
              <a:rPr lang="sv-SE" b="1"/>
              <a:t>Kunskaper </a:t>
            </a:r>
            <a:r>
              <a:rPr lang="sv-SE" i="1"/>
              <a:t>(klicka fram ringen) </a:t>
            </a:r>
            <a:r>
              <a:rPr lang="sv-SE" b="1"/>
              <a:t>och Metoder </a:t>
            </a:r>
            <a:r>
              <a:rPr lang="sv-SE" i="1"/>
              <a:t>(klicka fram ringen) </a:t>
            </a:r>
            <a:r>
              <a:rPr lang="sv-SE"/>
              <a:t>. Om man vill läsa mer om </a:t>
            </a:r>
            <a:r>
              <a:rPr lang="sv-SE" b="1"/>
              <a:t>forskningen</a:t>
            </a:r>
            <a:r>
              <a:rPr lang="sv-SE"/>
              <a:t>, så finns det en sida uppe till höger i verktyget </a:t>
            </a:r>
            <a:r>
              <a:rPr lang="sv-SE" i="1"/>
              <a:t>(klicka fram pilen)</a:t>
            </a:r>
            <a:r>
              <a:rPr lang="sv-SE"/>
              <a:t>. </a:t>
            </a:r>
          </a:p>
        </p:txBody>
      </p:sp>
      <p:sp>
        <p:nvSpPr>
          <p:cNvPr id="4" name="Platshållare för bildnummer 3"/>
          <p:cNvSpPr>
            <a:spLocks noGrp="1"/>
          </p:cNvSpPr>
          <p:nvPr>
            <p:ph type="sldNum" sz="quarter" idx="5"/>
          </p:nvPr>
        </p:nvSpPr>
        <p:spPr/>
        <p:txBody>
          <a:bodyPr/>
          <a:lstStyle/>
          <a:p>
            <a:fld id="{E71B5D58-1387-4385-A7F0-FA6862C94009}" type="slidenum">
              <a:rPr lang="sv-SE" smtClean="0"/>
              <a:t>13</a:t>
            </a:fld>
            <a:endParaRPr lang="sv-SE"/>
          </a:p>
        </p:txBody>
      </p:sp>
    </p:spTree>
    <p:extLst>
      <p:ext uri="{BB962C8B-B14F-4D97-AF65-F5344CB8AC3E}">
        <p14:creationId xmlns:p14="http://schemas.microsoft.com/office/powerpoint/2010/main" val="269125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Den övergripande pedagogiska processen som Chefoskopet bygger på handlar om att ett lärande behöver ske utifrån </a:t>
            </a:r>
            <a:r>
              <a:rPr lang="sv-SE" b="1"/>
              <a:t>kunskaper (vad är organisatoriska förutsättningar)</a:t>
            </a:r>
            <a:r>
              <a:rPr lang="sv-SE" b="1" i="1"/>
              <a:t> </a:t>
            </a:r>
            <a:r>
              <a:rPr lang="sv-SE" b="0" i="1"/>
              <a:t>(klicka fram)</a:t>
            </a:r>
            <a:r>
              <a:rPr lang="sv-SE" b="0"/>
              <a:t> </a:t>
            </a:r>
            <a:r>
              <a:rPr lang="sv-SE"/>
              <a:t>i forskningen tillsammans med </a:t>
            </a:r>
            <a:r>
              <a:rPr lang="sv-SE" b="1"/>
              <a:t>reflektion och dialog i grupp </a:t>
            </a:r>
            <a:r>
              <a:rPr lang="sv-SE"/>
              <a:t>(som bidrar till ett gemensamt språk och samsyn), vilket leder till vissa </a:t>
            </a:r>
            <a:r>
              <a:rPr lang="sv-SE" b="1"/>
              <a:t>insikter </a:t>
            </a:r>
            <a:r>
              <a:rPr lang="sv-SE" b="0" i="1"/>
              <a:t>(klicka fram)</a:t>
            </a:r>
            <a:r>
              <a:rPr lang="sv-SE" b="0"/>
              <a:t> </a:t>
            </a:r>
            <a:r>
              <a:rPr lang="sv-SE"/>
              <a:t>. Dessa insikter är en viktig grund för att sedan </a:t>
            </a:r>
            <a:r>
              <a:rPr lang="sv-SE" b="1"/>
              <a:t>kartläggningens resultat </a:t>
            </a:r>
            <a:r>
              <a:rPr lang="sv-SE" b="0" i="1"/>
              <a:t>(klicka fram)</a:t>
            </a:r>
            <a:r>
              <a:rPr lang="sv-SE" b="0"/>
              <a:t> </a:t>
            </a:r>
            <a:r>
              <a:rPr lang="sv-SE"/>
              <a:t>ska kunna landa i relevanta </a:t>
            </a:r>
            <a:r>
              <a:rPr lang="sv-SE" b="1"/>
              <a:t>åtgärder (handlingsplaner) </a:t>
            </a:r>
            <a:r>
              <a:rPr lang="sv-SE" b="0" i="1"/>
              <a:t>(klicka fram)</a:t>
            </a:r>
            <a:r>
              <a:rPr lang="sv-SE" b="0"/>
              <a:t> </a:t>
            </a:r>
            <a:r>
              <a:rPr lang="sv-SE"/>
              <a:t>, så att cheferna får </a:t>
            </a:r>
            <a:r>
              <a:rPr lang="sv-SE" b="1"/>
              <a:t>goda förutsättningar för sitt jobb.</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a:p>
          <a:p>
            <a:pPr marL="0" marR="0" lvl="0" indent="0" algn="l" defTabSz="914400" rtl="0" eaLnBrk="1" fontAlgn="auto" latinLnBrk="0" hangingPunct="1">
              <a:lnSpc>
                <a:spcPct val="100000"/>
              </a:lnSpc>
              <a:spcBef>
                <a:spcPts val="0"/>
              </a:spcBef>
              <a:spcAft>
                <a:spcPts val="0"/>
              </a:spcAft>
              <a:buClrTx/>
              <a:buSzTx/>
              <a:buFontTx/>
              <a:buNone/>
              <a:tabLst/>
              <a:defRPr/>
            </a:pPr>
            <a:r>
              <a:rPr lang="sv-SE"/>
              <a:t>Den här bilden med pilen sammanfattar processen på en övergripande nivå och vad varje steg ska leda till.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Chefoskopet finns stöd för varje steg i processen. Allt material som behövs, finns i verktyget.</a:t>
            </a:r>
          </a:p>
        </p:txBody>
      </p:sp>
      <p:sp>
        <p:nvSpPr>
          <p:cNvPr id="4" name="Platshållare för bildnummer 3"/>
          <p:cNvSpPr>
            <a:spLocks noGrp="1"/>
          </p:cNvSpPr>
          <p:nvPr>
            <p:ph type="sldNum" sz="quarter" idx="5"/>
          </p:nvPr>
        </p:nvSpPr>
        <p:spPr/>
        <p:txBody>
          <a:bodyPr/>
          <a:lstStyle/>
          <a:p>
            <a:fld id="{E71B5D58-1387-4385-A7F0-FA6862C94009}" type="slidenum">
              <a:rPr lang="sv-SE" smtClean="0"/>
              <a:t>14</a:t>
            </a:fld>
            <a:endParaRPr lang="sv-SE"/>
          </a:p>
        </p:txBody>
      </p:sp>
    </p:spTree>
    <p:extLst>
      <p:ext uri="{BB962C8B-B14F-4D97-AF65-F5344CB8AC3E}">
        <p14:creationId xmlns:p14="http://schemas.microsoft.com/office/powerpoint/2010/main" val="129634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Här är ett exempel på en aktivitet ur Chefoskopet där ledningen på övergripande nivå för en dialog om hur de ser på chefskap i den egna organisationen. Syftet är att för att få igång reflektion i grupp tillsammans med ord och begrepp som gör det enklare att prata om perspektivet organisatoriska förutsättningar.</a:t>
            </a:r>
          </a:p>
          <a:p>
            <a:endParaRPr lang="sv-SE"/>
          </a:p>
          <a:p>
            <a:r>
              <a:rPr lang="sv-SE"/>
              <a:t>Exemplet är taget från </a:t>
            </a:r>
            <a:r>
              <a:rPr lang="sv-SE" err="1"/>
              <a:t>Chefoskopets</a:t>
            </a:r>
            <a:r>
              <a:rPr lang="sv-SE"/>
              <a:t> Kunskaper/Förstå.</a:t>
            </a:r>
          </a:p>
        </p:txBody>
      </p:sp>
      <p:sp>
        <p:nvSpPr>
          <p:cNvPr id="4" name="Platshållare för bildnummer 3"/>
          <p:cNvSpPr>
            <a:spLocks noGrp="1"/>
          </p:cNvSpPr>
          <p:nvPr>
            <p:ph type="sldNum" sz="quarter" idx="5"/>
          </p:nvPr>
        </p:nvSpPr>
        <p:spPr/>
        <p:txBody>
          <a:bodyPr/>
          <a:lstStyle/>
          <a:p>
            <a:fld id="{E71B5D58-1387-4385-A7F0-FA6862C94009}" type="slidenum">
              <a:rPr lang="sv-SE" smtClean="0"/>
              <a:t>15</a:t>
            </a:fld>
            <a:endParaRPr lang="sv-SE"/>
          </a:p>
        </p:txBody>
      </p:sp>
    </p:spTree>
    <p:extLst>
      <p:ext uri="{BB962C8B-B14F-4D97-AF65-F5344CB8AC3E}">
        <p14:creationId xmlns:p14="http://schemas.microsoft.com/office/powerpoint/2010/main" val="1169272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a:t>Det faktabaserade nuläget tas fram i fyra steg. I Inventeringen samlar vi ihop de fakta som finns och gör en analys. Det kan ge vägledning om var vi ska börja, t ex om vi ska börja kartlägga i en förvaltning eller om vi ska kartlägga i flera/alla förvaltningar.</a:t>
            </a:r>
            <a:r>
              <a:rPr lang="sv-SE"/>
              <a:t> Inventeringen kan HR ofta själva fylla 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a:p>
            <a:pPr marL="0" marR="0" lvl="0" indent="0" algn="l" defTabSz="914400" rtl="0" eaLnBrk="1" fontAlgn="auto" latinLnBrk="0" hangingPunct="1">
              <a:lnSpc>
                <a:spcPct val="100000"/>
              </a:lnSpc>
              <a:spcBef>
                <a:spcPts val="0"/>
              </a:spcBef>
              <a:spcAft>
                <a:spcPts val="0"/>
              </a:spcAft>
              <a:buClrTx/>
              <a:buSzTx/>
              <a:buFontTx/>
              <a:buNone/>
              <a:tabLst/>
              <a:defRPr/>
            </a:pPr>
            <a:r>
              <a:rPr lang="sv-SE" b="0"/>
              <a:t>Kartläggningen genomförs bland de verksamhetsnära cheferna. Därefter tittar ledningsgruppen och chefsgruppen tillsammans på resultatet av kartläggningen. Nästa steg blir åtgärder, handlingsplan och uppföljning.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a:t>Inventera behov</a:t>
            </a:r>
          </a:p>
          <a:p>
            <a:pPr lvl="1"/>
            <a:r>
              <a:rPr lang="sv-SE"/>
              <a:t>Formulär: samla in fakta + analysstöd (antal anställda, chefskvot, antal chefsnivåer, arbetstidens förläggning, verksamhetens lokalisering mm)</a:t>
            </a:r>
          </a:p>
          <a:p>
            <a:pPr marL="0" indent="0">
              <a:buNone/>
            </a:pPr>
            <a:r>
              <a:rPr lang="sv-SE" b="1"/>
              <a:t>Tre kartläggningsmetoder</a:t>
            </a:r>
          </a:p>
          <a:p>
            <a:pPr lvl="1"/>
            <a:r>
              <a:rPr lang="sv-SE"/>
              <a:t>Enkät: Hur har cheferna det? + Gruppaktivitet: Krav och resurser</a:t>
            </a:r>
          </a:p>
          <a:p>
            <a:pPr lvl="1"/>
            <a:r>
              <a:rPr lang="sv-SE"/>
              <a:t>Enkät: Vad gör cheferna? + Gruppaktivitet: Arbetstidens fördelning</a:t>
            </a:r>
          </a:p>
          <a:p>
            <a:pPr lvl="1"/>
            <a:r>
              <a:rPr lang="sv-SE"/>
              <a:t>Gruppaktivitet: Kommunikationsvägar och stöd</a:t>
            </a:r>
          </a:p>
          <a:p>
            <a:pPr marL="0" indent="0">
              <a:buNone/>
            </a:pPr>
            <a:r>
              <a:rPr lang="sv-SE" b="1"/>
              <a:t>Dela värld</a:t>
            </a:r>
          </a:p>
          <a:p>
            <a:pPr lvl="1"/>
            <a:r>
              <a:rPr lang="sv-SE"/>
              <a:t>Stöd för resultatsammanställning</a:t>
            </a:r>
          </a:p>
          <a:p>
            <a:pPr lvl="1"/>
            <a:r>
              <a:rPr lang="sv-SE"/>
              <a:t>Gruppaktivitet: Dela värld </a:t>
            </a:r>
            <a:r>
              <a:rPr lang="sv-SE" b="0"/>
              <a:t>OBS!</a:t>
            </a:r>
            <a:r>
              <a:rPr lang="sv-SE" b="1"/>
              <a:t> </a:t>
            </a:r>
            <a:r>
              <a:rPr lang="sv-SE" b="0"/>
              <a:t>Här tar vi med </a:t>
            </a:r>
            <a:r>
              <a:rPr lang="sv-SE"/>
              <a:t>övergripande ledning och politiker igen, tillsammans med cheferna!</a:t>
            </a:r>
          </a:p>
          <a:p>
            <a:pPr marL="0" indent="0">
              <a:buNone/>
            </a:pPr>
            <a:r>
              <a:rPr lang="sv-SE" b="1"/>
              <a:t>Åtgärda och följa upp</a:t>
            </a:r>
          </a:p>
          <a:p>
            <a:pPr lvl="1"/>
            <a:r>
              <a:rPr lang="sv-SE"/>
              <a:t>Gruppaktiviteter: Ta fram en handlingsplan + Följ upp handlingsplanen </a:t>
            </a:r>
          </a:p>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16</a:t>
            </a:fld>
            <a:endParaRPr lang="sv-SE"/>
          </a:p>
        </p:txBody>
      </p:sp>
    </p:spTree>
    <p:extLst>
      <p:ext uri="{BB962C8B-B14F-4D97-AF65-F5344CB8AC3E}">
        <p14:creationId xmlns:p14="http://schemas.microsoft.com/office/powerpoint/2010/main" val="429107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Med Chefoskopet som stöd får vi ett systematiskt och forskningsbaserat stöd för att utveckla våra chefers organisatoriska förutsättningar. Det är kostnadsfritt och är väl beprövat. </a:t>
            </a:r>
            <a:r>
              <a:rPr lang="sv-SE"/>
              <a:t>Chefoskopet stöttar steg för steg i en arbetsprocess, som påminner om systematiskt arbetsmiljöarbete (SAM).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Det är viktigt att förankra syfte och mål med utvecklingsarbetet i samverkan med de fackliga organisationerna, t ex i central samverkan. De kan gärna vara med även i aktiviteten Dela värld och i att ta fram handlingsplaner med åtgärder. </a:t>
            </a:r>
          </a:p>
        </p:txBody>
      </p:sp>
      <p:sp>
        <p:nvSpPr>
          <p:cNvPr id="4" name="Platshållare för bildnummer 3"/>
          <p:cNvSpPr>
            <a:spLocks noGrp="1"/>
          </p:cNvSpPr>
          <p:nvPr>
            <p:ph type="sldNum" sz="quarter" idx="5"/>
          </p:nvPr>
        </p:nvSpPr>
        <p:spPr/>
        <p:txBody>
          <a:bodyPr/>
          <a:lstStyle/>
          <a:p>
            <a:fld id="{E71B5D58-1387-4385-A7F0-FA6862C94009}" type="slidenum">
              <a:rPr lang="sv-SE" smtClean="0"/>
              <a:t>17</a:t>
            </a:fld>
            <a:endParaRPr lang="sv-SE"/>
          </a:p>
        </p:txBody>
      </p:sp>
    </p:spTree>
    <p:extLst>
      <p:ext uri="{BB962C8B-B14F-4D97-AF65-F5344CB8AC3E}">
        <p14:creationId xmlns:p14="http://schemas.microsoft.com/office/powerpoint/2010/main" val="325424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säger de som har använt Chefoskopet?</a:t>
            </a:r>
            <a:br>
              <a:rPr lang="sv-SE"/>
            </a:br>
            <a:br>
              <a:rPr lang="sv-SE"/>
            </a:br>
            <a:r>
              <a:rPr lang="sv-SE"/>
              <a:t>Ledningsgrupperna i Kävlinge, Burlöv och Lomma använde sig av Chefoskopet och fick igång dialogen om chefers organisatoriska förutsättningar och om synen på chefskap. De upplevde att Chefoskopet gav dem bättre struktur i arbetet, vilket gjorde att arbetet tog dem framåt och jobbet blev gjort. Det stannade inte vid att enbart prata om det, utan också komma fram till hur det ser ut hos dem och vilka förändringar som behövdes göras.</a:t>
            </a:r>
          </a:p>
          <a:p>
            <a:endParaRPr lang="sv-SE"/>
          </a:p>
          <a:p>
            <a:r>
              <a:rPr lang="sv-SE" i="1"/>
              <a:t>I citatet ovan finns en länk till en artikel om kommunernas erfarenheter.</a:t>
            </a:r>
          </a:p>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18</a:t>
            </a:fld>
            <a:endParaRPr lang="sv-SE"/>
          </a:p>
        </p:txBody>
      </p:sp>
    </p:spTree>
    <p:extLst>
      <p:ext uri="{BB962C8B-B14F-4D97-AF65-F5344CB8AC3E}">
        <p14:creationId xmlns:p14="http://schemas.microsoft.com/office/powerpoint/2010/main" val="1344906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En av de organisationer som har använt Chefoskopet är Bollebygds kommun. Här berättar både Kommunchef, HR-chef samt enhetschefer och medarbetare om deras erfarenheter av att arbeta med Chefoskopet.</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Filmen är ca 5 min </a:t>
            </a:r>
            <a:r>
              <a:rPr lang="sv-SE" i="1"/>
              <a:t>(klicka på play-knappen). </a:t>
            </a:r>
          </a:p>
          <a:p>
            <a:endParaRPr lang="sv-SE"/>
          </a:p>
          <a:p>
            <a:r>
              <a:rPr lang="sv-SE"/>
              <a:t>Filmen finns också på </a:t>
            </a:r>
            <a:r>
              <a:rPr lang="sv-SE" err="1"/>
              <a:t>Chefoskopets</a:t>
            </a:r>
            <a:r>
              <a:rPr lang="sv-SE"/>
              <a:t> första sida.</a:t>
            </a:r>
          </a:p>
        </p:txBody>
      </p:sp>
      <p:sp>
        <p:nvSpPr>
          <p:cNvPr id="4" name="Platshållare för bildnummer 3"/>
          <p:cNvSpPr>
            <a:spLocks noGrp="1"/>
          </p:cNvSpPr>
          <p:nvPr>
            <p:ph type="sldNum" sz="quarter" idx="5"/>
          </p:nvPr>
        </p:nvSpPr>
        <p:spPr/>
        <p:txBody>
          <a:bodyPr/>
          <a:lstStyle/>
          <a:p>
            <a:fld id="{E71B5D58-1387-4385-A7F0-FA6862C94009}" type="slidenum">
              <a:rPr lang="sv-SE" smtClean="0"/>
              <a:t>19</a:t>
            </a:fld>
            <a:endParaRPr lang="sv-SE"/>
          </a:p>
        </p:txBody>
      </p:sp>
    </p:spTree>
    <p:extLst>
      <p:ext uri="{BB962C8B-B14F-4D97-AF65-F5344CB8AC3E}">
        <p14:creationId xmlns:p14="http://schemas.microsoft.com/office/powerpoint/2010/main" val="91706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En vanlig fråga är </a:t>
            </a:r>
            <a:r>
              <a:rPr lang="sv-SE" b="1"/>
              <a:t>Hur lång tid tar det? </a:t>
            </a:r>
            <a:r>
              <a:rPr lang="sv-SE"/>
              <a:t>Att genomföra Chefoskopet brukar ta 6-12 månader i kalendertid. Från förankring till att ta fram åtgärder. De som har använt Chefoskopet vittnar om att det är meningsfull och väl investerad tid.</a:t>
            </a:r>
          </a:p>
          <a:p>
            <a:br>
              <a:rPr lang="sv-SE"/>
            </a:br>
            <a:r>
              <a:rPr lang="sv-SE" b="1"/>
              <a:t>Vilka personer deltar och hur mycket tid behöver de lägga?</a:t>
            </a:r>
            <a:br>
              <a:rPr lang="sv-SE"/>
            </a:br>
            <a:r>
              <a:rPr lang="sv-SE"/>
              <a:t>- Den övergripande ledningen har 3–5 gruppaktiviteter à cirka 2 timmar. </a:t>
            </a:r>
          </a:p>
          <a:p>
            <a:pPr marL="0" indent="0">
              <a:buFont typeface="Arial" panose="020B0604020202020204" pitchFamily="34" charset="0"/>
              <a:buNone/>
            </a:pPr>
            <a:r>
              <a:rPr lang="sv-SE"/>
              <a:t>- Verksamhetsnära chefer besvarar 2 enkäter och deltar i 4 gruppaktiviteter à cirka 2 timmar, tillsammans med sin närmaste chef. </a:t>
            </a:r>
          </a:p>
          <a:p>
            <a:pPr marL="0" indent="0">
              <a:buFont typeface="Arial" panose="020B0604020202020204" pitchFamily="34" charset="0"/>
              <a:buNone/>
            </a:pPr>
            <a:r>
              <a:rPr lang="sv-SE"/>
              <a:t>- Processägare och processledare lägger tid mellan aktiviteterna, både före och efter varje aktivitet. </a:t>
            </a:r>
            <a:r>
              <a:rPr lang="sv-SE" err="1"/>
              <a:t>Processledaren</a:t>
            </a:r>
            <a:r>
              <a:rPr lang="sv-SE"/>
              <a:t> stämmer av löpande med processägaren.</a:t>
            </a:r>
          </a:p>
          <a:p>
            <a:br>
              <a:rPr lang="sv-SE"/>
            </a:br>
            <a:r>
              <a:rPr lang="sv-SE" b="1"/>
              <a:t>Hur ska man hitta tiden?</a:t>
            </a:r>
            <a:br>
              <a:rPr lang="sv-SE"/>
            </a:br>
            <a:r>
              <a:rPr lang="sv-SE"/>
              <a:t>Många aktiviteter i Chefoskopet går att genomföra på redan inbokade möten. När processen är klar så brukar det visa sig att man har frigjort tid tack vare tydligare prioriteringar och beslut om att fördela och utnyttja resurserna bättre. En del börjar med att göra Chefoskopet i en eller två förvaltningar först. Andra tar hela organisationen på en gång. Det kan bero på organisationens storlek och antal chefer.</a:t>
            </a:r>
          </a:p>
        </p:txBody>
      </p:sp>
      <p:sp>
        <p:nvSpPr>
          <p:cNvPr id="4" name="Platshållare för bildnummer 3"/>
          <p:cNvSpPr>
            <a:spLocks noGrp="1"/>
          </p:cNvSpPr>
          <p:nvPr>
            <p:ph type="sldNum" sz="quarter" idx="5"/>
          </p:nvPr>
        </p:nvSpPr>
        <p:spPr/>
        <p:txBody>
          <a:bodyPr/>
          <a:lstStyle/>
          <a:p>
            <a:fld id="{E71B5D58-1387-4385-A7F0-FA6862C94009}" type="slidenum">
              <a:rPr lang="sv-SE" smtClean="0"/>
              <a:t>20</a:t>
            </a:fld>
            <a:endParaRPr lang="sv-SE"/>
          </a:p>
        </p:txBody>
      </p:sp>
    </p:spTree>
    <p:extLst>
      <p:ext uri="{BB962C8B-B14F-4D97-AF65-F5344CB8AC3E}">
        <p14:creationId xmlns:p14="http://schemas.microsoft.com/office/powerpoint/2010/main" val="230407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Chefoskopet är ett forskningsbaserat verktyg för att se över och utveckla chefers arbetsmiljö. Verktyget har tagits fram av föreningen Suntarbetsliv, som drivs av fack och arbetsgivare tillsammans. Suntarbetsliv vänder sig till kommuner, regioner och kommunala företag med kostnadsfria stöd och verktyg för att förbättra arbetsmiljön.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3</a:t>
            </a:fld>
            <a:endParaRPr lang="sv-SE"/>
          </a:p>
        </p:txBody>
      </p:sp>
    </p:spTree>
    <p:extLst>
      <p:ext uri="{BB962C8B-B14F-4D97-AF65-F5344CB8AC3E}">
        <p14:creationId xmlns:p14="http://schemas.microsoft.com/office/powerpoint/2010/main" val="346390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Kompletterande bild: Illustrerar vilka som deltar i vad och hur mycket tid (ungefär) som det tar.</a:t>
            </a:r>
          </a:p>
        </p:txBody>
      </p:sp>
      <p:sp>
        <p:nvSpPr>
          <p:cNvPr id="4" name="Platshållare för bildnummer 3"/>
          <p:cNvSpPr>
            <a:spLocks noGrp="1"/>
          </p:cNvSpPr>
          <p:nvPr>
            <p:ph type="sldNum" sz="quarter" idx="5"/>
          </p:nvPr>
        </p:nvSpPr>
        <p:spPr/>
        <p:txBody>
          <a:bodyPr/>
          <a:lstStyle/>
          <a:p>
            <a:fld id="{E71B5D58-1387-4385-A7F0-FA6862C94009}" type="slidenum">
              <a:rPr lang="sv-SE" smtClean="0"/>
              <a:t>21</a:t>
            </a:fld>
            <a:endParaRPr lang="sv-SE"/>
          </a:p>
        </p:txBody>
      </p:sp>
    </p:spTree>
    <p:extLst>
      <p:ext uri="{BB962C8B-B14F-4D97-AF65-F5344CB8AC3E}">
        <p14:creationId xmlns:p14="http://schemas.microsoft.com/office/powerpoint/2010/main" val="3192050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449" y="4692902"/>
            <a:ext cx="5438775" cy="5210175"/>
          </a:xfrm>
        </p:spPr>
        <p:txBody>
          <a:bodyPr/>
          <a:lstStyle/>
          <a:p>
            <a:r>
              <a:rPr lang="sv-SE" b="1" i="0" dirty="0"/>
              <a:t>Hur kan man få med högsta ledningen? Och vad kommer det här kosta, </a:t>
            </a:r>
            <a:r>
              <a:rPr lang="sv-SE" b="0" i="0" dirty="0"/>
              <a:t>undrar ledningen?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err="1"/>
              <a:t>Chefoskopet</a:t>
            </a:r>
            <a:r>
              <a:rPr lang="sv-SE" dirty="0"/>
              <a:t> som </a:t>
            </a:r>
            <a:r>
              <a:rPr lang="sv-SE" dirty="0" err="1"/>
              <a:t>process-stöd</a:t>
            </a:r>
            <a:r>
              <a:rPr lang="sv-SE" dirty="0"/>
              <a:t> och innehåll är kostnadsfritt.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dirty="0"/>
              <a:t>Själva arbetet tar tid, men det gäller att se den insatsen som en </a:t>
            </a:r>
            <a:r>
              <a:rPr lang="sv-SE" b="1" i="0" dirty="0"/>
              <a:t>investering -</a:t>
            </a:r>
            <a:r>
              <a:rPr lang="sv-SE" b="0" i="0" dirty="0"/>
              <a:t> i</a:t>
            </a:r>
            <a:r>
              <a:rPr lang="sv-SE" i="0" dirty="0"/>
              <a:t> bättre arbetsmiljö för cheferna som </a:t>
            </a:r>
            <a:r>
              <a:rPr lang="sv-SE" i="0" dirty="0" err="1"/>
              <a:t>som</a:t>
            </a:r>
            <a:r>
              <a:rPr lang="sv-SE" i="0" dirty="0"/>
              <a:t> också skapar bättre arbetsmiljö för medarbetarna och verksamheten.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En kommunchef som förespråkade vikten av att vara en attraktiv arbetsgivare sa ”Vi har inte råd att </a:t>
            </a:r>
            <a:r>
              <a:rPr lang="sv-SE" b="1" i="1" dirty="0"/>
              <a:t>inte</a:t>
            </a:r>
            <a:r>
              <a:rPr lang="sv-SE" dirty="0"/>
              <a:t> göra det här”. Vi behöver chefer som stannar kvar.</a:t>
            </a:r>
            <a:endParaRPr lang="sv-SE" i="0" dirty="0"/>
          </a:p>
          <a:p>
            <a:pPr marL="171450" indent="-171450">
              <a:buFontTx/>
              <a:buChar char="-"/>
            </a:pPr>
            <a:r>
              <a:rPr lang="sv-SE" b="1" i="0" dirty="0"/>
              <a:t>Alla åtgärder behöver inte kosta. </a:t>
            </a:r>
            <a:r>
              <a:rPr lang="sv-SE" b="0" i="0" dirty="0"/>
              <a:t>Chefernas </a:t>
            </a:r>
            <a:r>
              <a:rPr lang="sv-SE" i="0" dirty="0"/>
              <a:t>arbetssituation uppmärksammas och de kan själva hitta förbättringar, t ex </a:t>
            </a:r>
            <a:r>
              <a:rPr lang="sv-SE" dirty="0"/>
              <a:t>dela upp vissa </a:t>
            </a:r>
            <a:r>
              <a:rPr lang="sv-SE" i="0" dirty="0"/>
              <a:t>arbetsuppgifter mellan sig, t ex skriva policys. Ett annat resultat vi känner till är att cheferna har fått syn på sina egna och andras resurser. Andra utmaningar kräver </a:t>
            </a:r>
            <a:r>
              <a:rPr lang="sv-SE" b="1" i="0" dirty="0"/>
              <a:t>förändringar på strukturell nivå, men behöver inte alltid kosta något för det </a:t>
            </a:r>
            <a:r>
              <a:rPr lang="sv-SE" i="0" dirty="0"/>
              <a:t>– t ex ökad kommunikation mellan olika nivåer/chefer. </a:t>
            </a:r>
            <a:r>
              <a:rPr lang="sv-SE" b="1" i="0" dirty="0"/>
              <a:t>Andra åtgärder kan behöva omfördelas i budget. </a:t>
            </a:r>
          </a:p>
          <a:p>
            <a:pPr marL="171450" indent="-171450">
              <a:buFontTx/>
              <a:buChar char="-"/>
            </a:pPr>
            <a:r>
              <a:rPr lang="sv-SE" i="0" dirty="0"/>
              <a:t>Att arbeta förebyggande med arbetsmiljö är ett sätt att </a:t>
            </a:r>
            <a:r>
              <a:rPr lang="sv-SE" b="1" i="0" dirty="0"/>
              <a:t>främja hälsa och förebygga ohälsa</a:t>
            </a:r>
            <a:r>
              <a:rPr lang="sv-SE" i="0" dirty="0"/>
              <a:t>. Vilket kan vara ett sätt att </a:t>
            </a:r>
            <a:r>
              <a:rPr lang="sv-SE" b="1" i="0" dirty="0"/>
              <a:t>undvika kostnader </a:t>
            </a:r>
            <a:r>
              <a:rPr lang="sv-SE" i="0" dirty="0"/>
              <a:t>för t ex sjukfrånvaro.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dirty="0"/>
              <a:t>Att </a:t>
            </a:r>
            <a:r>
              <a:rPr lang="sv-SE" b="1" i="0" dirty="0"/>
              <a:t>använda resurser på ett effektivt sätt </a:t>
            </a:r>
            <a:r>
              <a:rPr lang="sv-SE" b="0" i="0" dirty="0"/>
              <a:t>kan handla om </a:t>
            </a:r>
            <a:r>
              <a:rPr lang="sv-SE" i="0" dirty="0"/>
              <a:t>ha öppnare kommunikationsvägar mellan olika nivåer, så det går att arbeta mer effektivt med sina resurser. Ett resultat från kartläggningen kan bli att synliggöra </a:t>
            </a:r>
            <a:r>
              <a:rPr lang="sv-SE" b="1" i="0" dirty="0"/>
              <a:t>hur HR kan vara ett bra stöd </a:t>
            </a:r>
            <a:r>
              <a:rPr lang="sv-SE" i="0" dirty="0"/>
              <a:t>till cheferna, att HR ger ett mer </a:t>
            </a:r>
            <a:r>
              <a:rPr lang="sv-SE" b="1" i="0" dirty="0"/>
              <a:t>relevant</a:t>
            </a:r>
            <a:r>
              <a:rPr lang="sv-SE" i="0" dirty="0"/>
              <a:t> stöd till cheferna, som verkligen hjälper dem och minskar deras arbetsbelastning.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Extra material:</a:t>
            </a:r>
          </a:p>
          <a:p>
            <a:r>
              <a:rPr lang="sv-SE" sz="1200" kern="1200" dirty="0">
                <a:solidFill>
                  <a:schemeClr val="tx1"/>
                </a:solidFill>
                <a:effectLst/>
                <a:latin typeface="+mn-lt"/>
                <a:ea typeface="+mn-ea"/>
                <a:cs typeface="+mn-cs"/>
              </a:rPr>
              <a:t>Lägg in adressen nedan i en webbläsare, så finns många artiklar om organisationer som arbetar med </a:t>
            </a:r>
            <a:r>
              <a:rPr lang="sv-SE" sz="1200" kern="1200" dirty="0" err="1">
                <a:solidFill>
                  <a:schemeClr val="tx1"/>
                </a:solidFill>
                <a:effectLst/>
                <a:latin typeface="+mn-lt"/>
                <a:ea typeface="+mn-ea"/>
                <a:cs typeface="+mn-cs"/>
              </a:rPr>
              <a:t>Chefoskopet</a:t>
            </a:r>
            <a:r>
              <a:rPr lang="sv-SE" sz="1200" kern="1200" dirty="0">
                <a:solidFill>
                  <a:schemeClr val="tx1"/>
                </a:solidFill>
                <a:effectLst/>
                <a:latin typeface="+mn-lt"/>
                <a:ea typeface="+mn-ea"/>
                <a:cs typeface="+mn-cs"/>
              </a:rPr>
              <a:t> som stöd.</a:t>
            </a:r>
            <a:r>
              <a:rPr lang="sv-SE" dirty="0"/>
              <a:t> Scrolla ner på sidan så syns även nyare artiklar: </a:t>
            </a:r>
            <a:r>
              <a:rPr lang="sv-SE" b="0" i="0" dirty="0">
                <a:effectLst/>
              </a:rPr>
              <a:t>https://www.suntarbetsliv.se/sok/?query=chefoskopet&amp;refinementList%5Btypes%5D%5B%5D=S%C3%A5+g%C3%B6r+andra&amp;_page=1&amp;utm_source=web&amp;utm_medium=ppt</a:t>
            </a:r>
            <a:endParaRPr lang="sv-SE" i="0" dirty="0"/>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22</a:t>
            </a:fld>
            <a:endParaRPr lang="sv-SE"/>
          </a:p>
        </p:txBody>
      </p:sp>
    </p:spTree>
    <p:extLst>
      <p:ext uri="{BB962C8B-B14F-4D97-AF65-F5344CB8AC3E}">
        <p14:creationId xmlns:p14="http://schemas.microsoft.com/office/powerpoint/2010/main" val="2104124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Ett arbete med att </a:t>
            </a:r>
            <a:r>
              <a:rPr lang="sv-SE" b="1"/>
              <a:t>förbättra chefers förutsättningar med stöd av </a:t>
            </a:r>
            <a:r>
              <a:rPr lang="sv-SE"/>
              <a:t>Chefoskopet, kan </a:t>
            </a:r>
            <a:r>
              <a:rPr lang="sv-SE" b="1"/>
              <a:t>bidra</a:t>
            </a:r>
            <a:r>
              <a:rPr lang="sv-SE"/>
              <a:t> till att uppnå olika mål för olika utmaningar i välfärdssektorn idag – t ex att uppnå en låg chefsomsättning, vara en attraktiv arbetsgivare och få ner sjukfrånvaro </a:t>
            </a:r>
            <a:r>
              <a:rPr lang="sv-SE" i="1"/>
              <a:t>(klicka fram 3 ringar)</a:t>
            </a:r>
            <a:r>
              <a:rPr lang="sv-SE"/>
              <a:t>. </a:t>
            </a:r>
            <a:r>
              <a:rPr lang="sv-SE" b="0"/>
              <a:t>Chefoskopet bidrar till en god arbetsmiljö, bidrar till att stärka ett närvarande (och engagerat) ledarskap samt kompetensförsörjningen </a:t>
            </a:r>
            <a:r>
              <a:rPr lang="sv-SE" i="1"/>
              <a:t>(klicka fram 3 ringar)</a:t>
            </a:r>
            <a:r>
              <a:rPr lang="sv-SE" b="0"/>
              <a:t>. </a:t>
            </a:r>
          </a:p>
          <a:p>
            <a:endParaRPr lang="sv-SE" b="0"/>
          </a:p>
          <a:p>
            <a:r>
              <a:rPr lang="sv-SE"/>
              <a:t>Chefoskopet är ett väl beprövat verktyg. På Suntarbetsliv har man kontakt med många verksamheter som har beskrivit att Chefoskopet </a:t>
            </a:r>
            <a:r>
              <a:rPr lang="sv-SE" b="1"/>
              <a:t>fungerar</a:t>
            </a:r>
            <a:r>
              <a:rPr lang="sv-SE"/>
              <a:t> som stöd i en utvecklingsprocess med de här målen. Se gärna mer på Suntarbetsliv.se/artiklar Sök Chefoskopet eller använd vår AI-assistent.</a:t>
            </a:r>
          </a:p>
        </p:txBody>
      </p:sp>
      <p:sp>
        <p:nvSpPr>
          <p:cNvPr id="4" name="Platshållare för bildnummer 3"/>
          <p:cNvSpPr>
            <a:spLocks noGrp="1"/>
          </p:cNvSpPr>
          <p:nvPr>
            <p:ph type="sldNum" sz="quarter" idx="5"/>
          </p:nvPr>
        </p:nvSpPr>
        <p:spPr/>
        <p:txBody>
          <a:bodyPr/>
          <a:lstStyle/>
          <a:p>
            <a:pPr defTabSz="914377">
              <a:defRPr/>
            </a:pPr>
            <a:fld id="{E71B5D58-1387-4385-A7F0-FA6862C94009}" type="slidenum">
              <a:rPr lang="sv-SE">
                <a:solidFill>
                  <a:prstClr val="black"/>
                </a:solidFill>
                <a:latin typeface="Calibri"/>
              </a:rPr>
              <a:pPr defTabSz="914377">
                <a:defRPr/>
              </a:pPr>
              <a:t>23</a:t>
            </a:fld>
            <a:endParaRPr lang="sv-SE">
              <a:solidFill>
                <a:prstClr val="black"/>
              </a:solidFill>
              <a:latin typeface="Calibri"/>
            </a:endParaRPr>
          </a:p>
        </p:txBody>
      </p:sp>
    </p:spTree>
    <p:extLst>
      <p:ext uri="{BB962C8B-B14F-4D97-AF65-F5344CB8AC3E}">
        <p14:creationId xmlns:p14="http://schemas.microsoft.com/office/powerpoint/2010/main" val="856526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Är vi redo för att bestämma om vi ska gå vidare och använda Chefoskopet? Vad är nästa steg? </a:t>
            </a:r>
          </a:p>
        </p:txBody>
      </p:sp>
      <p:sp>
        <p:nvSpPr>
          <p:cNvPr id="4" name="Platshållare för bildnummer 3"/>
          <p:cNvSpPr>
            <a:spLocks noGrp="1"/>
          </p:cNvSpPr>
          <p:nvPr>
            <p:ph type="sldNum" sz="quarter" idx="5"/>
          </p:nvPr>
        </p:nvSpPr>
        <p:spPr/>
        <p:txBody>
          <a:bodyPr/>
          <a:lstStyle/>
          <a:p>
            <a:fld id="{E71B5D58-1387-4385-A7F0-FA6862C94009}" type="slidenum">
              <a:rPr lang="sv-SE" smtClean="0"/>
              <a:t>24</a:t>
            </a:fld>
            <a:endParaRPr lang="sv-SE"/>
          </a:p>
        </p:txBody>
      </p:sp>
    </p:spTree>
    <p:extLst>
      <p:ext uri="{BB962C8B-B14F-4D97-AF65-F5344CB8AC3E}">
        <p14:creationId xmlns:p14="http://schemas.microsoft.com/office/powerpoint/2010/main" val="3521671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Suntarbetslivs uppdrag är att samla in kunskaper om hur man kan jobba förebyggande, främjande och rehabiliterande – utifrån forskning, lagar och regler. </a:t>
            </a:r>
          </a:p>
          <a:p>
            <a:r>
              <a:rPr lang="sv-SE" sz="1200"/>
              <a:t>Sedan paketeras denna kunskap på Suntarbetslivs webbplats för att bli tillgänglig och användbar på arbetsplatserna. </a:t>
            </a:r>
          </a:p>
          <a:p>
            <a:endParaRPr lang="sv-SE" sz="1200"/>
          </a:p>
          <a:p>
            <a:r>
              <a:rPr lang="sv-SE" sz="1200"/>
              <a:t>Detta görs på olika sätt:</a:t>
            </a:r>
          </a:p>
          <a:p>
            <a:pPr marL="307478" indent="-307478">
              <a:buFont typeface="Arial,Sans-Serif"/>
              <a:buChar char="•"/>
            </a:pPr>
            <a:r>
              <a:rPr lang="sv-SE" sz="1200" b="0"/>
              <a:t>(KLICK) </a:t>
            </a:r>
            <a:r>
              <a:rPr lang="sv-SE" sz="1200" b="1"/>
              <a:t>Verktyg och utbildningar</a:t>
            </a:r>
            <a:r>
              <a:rPr lang="sv-SE" sz="1200"/>
              <a:t>, dvs olika stöd för arbetsmiljöarbetet.</a:t>
            </a:r>
          </a:p>
          <a:p>
            <a:pPr marL="307478" indent="-307478">
              <a:buFont typeface="Arial,Sans-Serif"/>
              <a:buChar char="•"/>
            </a:pPr>
            <a:r>
              <a:rPr lang="sv-SE" sz="1200" b="0"/>
              <a:t>(KLICK) </a:t>
            </a:r>
            <a:r>
              <a:rPr lang="sv-SE" sz="1200" b="1"/>
              <a:t>Artiklar</a:t>
            </a:r>
            <a:r>
              <a:rPr lang="sv-SE" sz="1200"/>
              <a:t> med tips och inspiration från hur andra gör samt senaste nytt från forskning.</a:t>
            </a:r>
          </a:p>
          <a:p>
            <a:pPr marL="307478" indent="-307478">
              <a:buFont typeface="Arial,Sans-Serif"/>
              <a:buChar char="•"/>
            </a:pPr>
            <a:r>
              <a:rPr lang="sv-SE" sz="1200" b="0"/>
              <a:t>(KLICK) </a:t>
            </a:r>
            <a:r>
              <a:rPr lang="sv-SE" sz="1200" b="1"/>
              <a:t>Seminarier, föreläsningar och workshops</a:t>
            </a:r>
            <a:r>
              <a:rPr lang="sv-SE" sz="1200" b="0"/>
              <a:t>.</a:t>
            </a:r>
            <a:endParaRPr lang="sv-SE" sz="1200" b="1"/>
          </a:p>
          <a:p>
            <a:endParaRPr lang="sv-SE" sz="1200" b="1"/>
          </a:p>
        </p:txBody>
      </p:sp>
      <p:sp>
        <p:nvSpPr>
          <p:cNvPr id="4" name="Platshållare för bildnummer 3"/>
          <p:cNvSpPr>
            <a:spLocks noGrp="1"/>
          </p:cNvSpPr>
          <p:nvPr>
            <p:ph type="sldNum" sz="quarter" idx="5"/>
          </p:nvPr>
        </p:nvSpPr>
        <p:spPr/>
        <p:txBody>
          <a:bodyPr/>
          <a:lstStyle/>
          <a:p>
            <a:fld id="{E71B5D58-1387-4385-A7F0-FA6862C94009}" type="slidenum">
              <a:rPr lang="sv-SE" smtClean="0"/>
              <a:t>25</a:t>
            </a:fld>
            <a:endParaRPr lang="sv-SE"/>
          </a:p>
        </p:txBody>
      </p:sp>
    </p:spTree>
    <p:extLst>
      <p:ext uri="{BB962C8B-B14F-4D97-AF65-F5344CB8AC3E}">
        <p14:creationId xmlns:p14="http://schemas.microsoft.com/office/powerpoint/2010/main" val="2783978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finns flera sätt att ta hjälp av Suntarbetsliv, till exempel om vi vill boka vägledning om hur Chefoskopet fungerar. Det finns bokningsbara tider för 30 min vägledning. Det går också att boka en inspirationsföreläsning om Chefers arbetsmiljö. På Suntarbetslivs startsida suntarbetsliv.se finns länkar till dessa tjänster på sidan suntarbetsliv.se/kontakt/.</a:t>
            </a:r>
          </a:p>
        </p:txBody>
      </p:sp>
      <p:sp>
        <p:nvSpPr>
          <p:cNvPr id="4" name="Platshållare för bildnummer 3"/>
          <p:cNvSpPr>
            <a:spLocks noGrp="1"/>
          </p:cNvSpPr>
          <p:nvPr>
            <p:ph type="sldNum" sz="quarter" idx="5"/>
          </p:nvPr>
        </p:nvSpPr>
        <p:spPr/>
        <p:txBody>
          <a:bodyPr/>
          <a:lstStyle/>
          <a:p>
            <a:fld id="{E71B5D58-1387-4385-A7F0-FA6862C94009}" type="slidenum">
              <a:rPr lang="sv-SE" smtClean="0"/>
              <a:t>26</a:t>
            </a:fld>
            <a:endParaRPr lang="sv-SE"/>
          </a:p>
        </p:txBody>
      </p:sp>
    </p:spTree>
    <p:extLst>
      <p:ext uri="{BB962C8B-B14F-4D97-AF65-F5344CB8AC3E}">
        <p14:creationId xmlns:p14="http://schemas.microsoft.com/office/powerpoint/2010/main" val="2331098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Följ gärna Suntarbetsliv genom att prenumerera på nyhetsbrevet. Det kommer en gång i veckan och samlar de senaste artiklarna med inspiration och konkreta exempel på ett positivt arbetsmiljöarbete. </a:t>
            </a:r>
            <a:r>
              <a:rPr lang="sv-SE" sz="1200">
                <a:ea typeface="+mn-ea"/>
                <a:cs typeface="+mn-cs"/>
              </a:rPr>
              <a:t>Du kan också följa i sociala kanaler.</a:t>
            </a:r>
            <a:endParaRPr lang="sv-SE">
              <a:ea typeface="+mn-ea"/>
              <a:cs typeface="+mn-cs"/>
            </a:endParaRPr>
          </a:p>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27</a:t>
            </a:fld>
            <a:endParaRPr lang="sv-SE"/>
          </a:p>
        </p:txBody>
      </p:sp>
    </p:spTree>
    <p:extLst>
      <p:ext uri="{BB962C8B-B14F-4D97-AF65-F5344CB8AC3E}">
        <p14:creationId xmlns:p14="http://schemas.microsoft.com/office/powerpoint/2010/main" val="23123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t>Som sagt, föreningen Suntarbetsliv drivs av fack och arbetsgivare tillsammans – vilket innebär att de står bakom allt utbud som finns på Suntarbetslivs webbplats: suntarbetsliv.se.</a:t>
            </a:r>
          </a:p>
          <a:p>
            <a:pPr>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Suntarbetsliv vänder sig till kommuner, regioner och kommunala företag med kostnadsfria stöd och verktyg för att förbättra arbetsmiljön. Fokus är att ge stöd till chefer och skyddsombud som i samverkan arbetar med att förebygga risker och främja en god arbetsmiljö. Medarbetare och övriga nivåer involveras. HR kan ge stöd i arbetet.</a:t>
            </a:r>
          </a:p>
        </p:txBody>
      </p:sp>
      <p:sp>
        <p:nvSpPr>
          <p:cNvPr id="4" name="Platshållare för bildnummer 3"/>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278522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Jag tror vi vågar säga att alla chefer vill göra ett </a:t>
            </a:r>
            <a:r>
              <a:rPr lang="sv-SE" b="1"/>
              <a:t>bra jobb </a:t>
            </a:r>
            <a:r>
              <a:rPr lang="sv-SE"/>
              <a:t>som chef, utveckla verksamheten och samtidigt må bra! </a:t>
            </a:r>
            <a:r>
              <a:rPr lang="sv-SE" b="1"/>
              <a:t>HUR</a:t>
            </a:r>
            <a:r>
              <a:rPr lang="sv-SE"/>
              <a:t> gör vi då för att ge cheferna </a:t>
            </a:r>
            <a:r>
              <a:rPr lang="sv-SE" b="1"/>
              <a:t>rimliga förutsättningar </a:t>
            </a:r>
            <a:r>
              <a:rPr lang="sv-SE"/>
              <a:t>att kunna ha det så här bra? </a:t>
            </a:r>
          </a:p>
        </p:txBody>
      </p:sp>
      <p:sp>
        <p:nvSpPr>
          <p:cNvPr id="4" name="Platshållare för bildnummer 3"/>
          <p:cNvSpPr>
            <a:spLocks noGrp="1"/>
          </p:cNvSpPr>
          <p:nvPr>
            <p:ph type="sldNum" sz="quarter" idx="5"/>
          </p:nvPr>
        </p:nvSpPr>
        <p:spPr/>
        <p:txBody>
          <a:bodyPr/>
          <a:lstStyle/>
          <a:p>
            <a:fld id="{E71B5D58-1387-4385-A7F0-FA6862C94009}" type="slidenum">
              <a:rPr lang="sv-SE" smtClean="0"/>
              <a:t>5</a:t>
            </a:fld>
            <a:endParaRPr lang="sv-SE"/>
          </a:p>
        </p:txBody>
      </p:sp>
    </p:spTree>
    <p:extLst>
      <p:ext uri="{BB962C8B-B14F-4D97-AF65-F5344CB8AC3E}">
        <p14:creationId xmlns:p14="http://schemas.microsoft.com/office/powerpoint/2010/main" val="234901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7D9E7-D590-F9AE-95DD-F56EE143BE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758C4F7-35D2-1616-FE4C-54111BDE6A4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6A6B09E-6161-0D0A-B5C9-C40D0D6D3C38}"/>
              </a:ext>
            </a:extLst>
          </p:cNvPr>
          <p:cNvSpPr>
            <a:spLocks noGrp="1"/>
          </p:cNvSpPr>
          <p:nvPr>
            <p:ph type="body" idx="1"/>
          </p:nvPr>
        </p:nvSpPr>
        <p:spPr/>
        <p:txBody>
          <a:bodyPr/>
          <a:lstStyle/>
          <a:p>
            <a:r>
              <a:rPr lang="sv-SE"/>
              <a:t>Det går att rusta organisationen så det blir enklare att göra jobbet som chef. I det arbetet finns ett forskningsbaserat stöd i form av Chefoskopet, för att förbättra arbetsmiljön för våra chefer. </a:t>
            </a:r>
          </a:p>
          <a:p>
            <a:endParaRPr lang="sv-SE"/>
          </a:p>
          <a:p>
            <a:r>
              <a:rPr lang="sv-SE"/>
              <a:t>Chefoskopet är verktyg som har tagits fram av föreningen Suntarbetsliv. Det ger stöd i att få syn på och förbättra chefers organisatoriska förutsättningar. Verktyget har två delar, Kunskaper och Metoder. Ledningen arbetar med innehållet i delen Kunskaper för att skapa ett lärande och insikter som behövs i utvecklingsarbetet. I Metoder får vi hjälp att göra en systematisk kartläggning av de verksamhetsnära chefernas organisatoriska förutsättningar. Ledningen deltar sedan igen för att få se resultatet, eftersom det är ofta där beslut om organisationen fattas och prioriteringar görs.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Varför Chefoskopet och varför just nu? Vi – och alla kommuner och regioner – </a:t>
            </a:r>
            <a:r>
              <a:rPr lang="sv-SE" sz="1200"/>
              <a:t>står inför stora utmaningar (till exempel kompetensförsörjning, hög chefs- och personalomsättning, sjukfrånvaro</a:t>
            </a:r>
            <a:r>
              <a:rPr lang="sv-SE" sz="1200" kern="1200">
                <a:solidFill>
                  <a:schemeClr val="tx1"/>
                </a:solidFill>
                <a:effectLst/>
                <a:latin typeface="+mn-lt"/>
                <a:ea typeface="+mn-ea"/>
                <a:cs typeface="+mn-cs"/>
              </a:rPr>
              <a:t> </a:t>
            </a:r>
            <a:r>
              <a:rPr lang="sv-SE" sz="1200"/>
              <a:t>och demografisk utveckling med ökad andel äldre personer och färre i arbetsför ålder).</a:t>
            </a:r>
            <a:r>
              <a:rPr lang="sv-SE" sz="1200" kern="1200">
                <a:solidFill>
                  <a:schemeClr val="tx1"/>
                </a:solidFill>
                <a:effectLst/>
                <a:latin typeface="+mn-lt"/>
                <a:ea typeface="+mn-ea"/>
                <a:cs typeface="+mn-cs"/>
              </a:rPr>
              <a:t> </a:t>
            </a:r>
            <a:r>
              <a:rPr lang="sv-SE" sz="1200"/>
              <a:t>Samtidigt</a:t>
            </a:r>
            <a:r>
              <a:rPr lang="sv-SE" sz="1200" kern="1200">
                <a:solidFill>
                  <a:schemeClr val="tx1"/>
                </a:solidFill>
                <a:effectLst/>
                <a:latin typeface="+mn-lt"/>
                <a:ea typeface="+mn-ea"/>
                <a:cs typeface="+mn-cs"/>
              </a:rPr>
              <a:t> kännetecknas sektorn av högt engagemang och meningsfullt arbete.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En god arbetsmiljö och verksamhetsutveckling är viktigt för att vi ska vara en attraktiv arbetsgivare med friska arbetsplatser. En del av arbetsmiljön handlar om att skapa en ändamålsenlig och robust</a:t>
            </a:r>
            <a:r>
              <a:rPr lang="sv-SE" sz="1200" kern="1200">
                <a:solidFill>
                  <a:schemeClr val="tx1"/>
                </a:solidFill>
                <a:effectLst/>
                <a:latin typeface="+mn-lt"/>
                <a:ea typeface="+mn-ea"/>
                <a:cs typeface="+mn-cs"/>
              </a:rPr>
              <a:t> organisation där våra chefer</a:t>
            </a:r>
            <a:r>
              <a:rPr lang="sv-SE" sz="1200"/>
              <a:t> kan</a:t>
            </a:r>
            <a:r>
              <a:rPr lang="sv-SE" sz="1200" kern="1200">
                <a:solidFill>
                  <a:schemeClr val="tx1"/>
                </a:solidFill>
                <a:effectLst/>
                <a:latin typeface="+mn-lt"/>
                <a:ea typeface="+mn-ea"/>
                <a:cs typeface="+mn-cs"/>
              </a:rPr>
              <a:t> </a:t>
            </a:r>
            <a:r>
              <a:rPr lang="sv-SE" sz="1200"/>
              <a:t>utföra</a:t>
            </a:r>
            <a:r>
              <a:rPr lang="sv-SE" sz="1200" kern="1200">
                <a:solidFill>
                  <a:schemeClr val="tx1"/>
                </a:solidFill>
                <a:effectLst/>
                <a:latin typeface="+mn-lt"/>
                <a:ea typeface="+mn-ea"/>
                <a:cs typeface="+mn-cs"/>
              </a:rPr>
              <a:t> sina uppdrag på ett effektivt sätt och </a:t>
            </a:r>
            <a:r>
              <a:rPr lang="sv-SE" sz="1200"/>
              <a:t>må</a:t>
            </a:r>
            <a:r>
              <a:rPr lang="sv-SE" sz="1200" kern="1200">
                <a:solidFill>
                  <a:schemeClr val="tx1"/>
                </a:solidFill>
                <a:effectLst/>
                <a:latin typeface="+mn-lt"/>
                <a:ea typeface="+mn-ea"/>
                <a:cs typeface="+mn-cs"/>
              </a:rPr>
              <a:t> bra samtidigt.</a:t>
            </a:r>
            <a:r>
              <a:rPr lang="sv-SE" sz="1200"/>
              <a:t> Det är strategiskt betydelsefullt för chefen och medarbetarna, arbetsmiljön och för våra verksamheters kvalitet.</a:t>
            </a:r>
            <a:endParaRPr lang="sv-SE" sz="1200" kern="1200">
              <a:solidFill>
                <a:schemeClr val="tx1"/>
              </a:solidFill>
              <a:effectLst/>
              <a:latin typeface="+mn-lt"/>
              <a:cs typeface="Calibri"/>
            </a:endParaRPr>
          </a:p>
        </p:txBody>
      </p:sp>
      <p:sp>
        <p:nvSpPr>
          <p:cNvPr id="4" name="Platshållare för bildnummer 3">
            <a:extLst>
              <a:ext uri="{FF2B5EF4-FFF2-40B4-BE49-F238E27FC236}">
                <a16:creationId xmlns:a16="http://schemas.microsoft.com/office/drawing/2014/main" id="{E8DAD59C-D47D-AE5E-D7C8-D5234BD43C30}"/>
              </a:ext>
            </a:extLst>
          </p:cNvPr>
          <p:cNvSpPr>
            <a:spLocks noGrp="1"/>
          </p:cNvSpPr>
          <p:nvPr>
            <p:ph type="sldNum" sz="quarter" idx="5"/>
          </p:nvPr>
        </p:nvSpPr>
        <p:spPr/>
        <p:txBody>
          <a:bodyPr/>
          <a:lstStyle/>
          <a:p>
            <a:fld id="{E71B5D58-1387-4385-A7F0-FA6862C94009}" type="slidenum">
              <a:rPr lang="sv-SE" smtClean="0"/>
              <a:t>6</a:t>
            </a:fld>
            <a:endParaRPr lang="sv-SE"/>
          </a:p>
        </p:txBody>
      </p:sp>
    </p:spTree>
    <p:extLst>
      <p:ext uri="{BB962C8B-B14F-4D97-AF65-F5344CB8AC3E}">
        <p14:creationId xmlns:p14="http://schemas.microsoft.com/office/powerpoint/2010/main" val="41204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42FDC-BEE7-9C7D-5185-1D0394A80D1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6ADB72B-4E0D-8006-AB6A-8420E184388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ED4CFDB-4B81-E4EC-12B7-5A8271C0184F}"/>
              </a:ext>
            </a:extLst>
          </p:cNvPr>
          <p:cNvSpPr>
            <a:spLocks noGrp="1"/>
          </p:cNvSpPr>
          <p:nvPr>
            <p:ph type="body" idx="1"/>
          </p:nvPr>
        </p:nvSpPr>
        <p:spPr>
          <a:xfrm>
            <a:off x="679450" y="4714875"/>
            <a:ext cx="5438775" cy="52101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kern="1200">
                <a:solidFill>
                  <a:schemeClr val="tx1"/>
                </a:solidFill>
                <a:effectLst/>
                <a:latin typeface="+mn-lt"/>
                <a:ea typeface="+mn-ea"/>
                <a:cs typeface="+mn-cs"/>
              </a:rPr>
              <a:t>Ett sätt att utveckla chefers arbetsmiljö är att systematiskt undersöka och förbättra den organisatoriska arbetsmiljön. Man kan säga att en chef sällan är bättre än den organisation som han eller hon verkar i. Med hjälp av perspektivet </a:t>
            </a:r>
            <a:r>
              <a:rPr lang="sv-SE" b="1" kern="1200">
                <a:solidFill>
                  <a:schemeClr val="tx1"/>
                </a:solidFill>
                <a:effectLst/>
                <a:latin typeface="+mn-lt"/>
                <a:ea typeface="+mn-ea"/>
                <a:cs typeface="+mn-cs"/>
              </a:rPr>
              <a:t>organisatoriska förutsättningar</a:t>
            </a:r>
            <a:r>
              <a:rPr lang="sv-SE" kern="1200">
                <a:solidFill>
                  <a:schemeClr val="tx1"/>
                </a:solidFill>
                <a:effectLst/>
                <a:latin typeface="+mn-lt"/>
                <a:ea typeface="+mn-ea"/>
                <a:cs typeface="+mn-cs"/>
              </a:rPr>
              <a:t> kan vi få insikter som kompletterar bilden av chefens individuella förutsättningar. För att få med alla på tåget i det här perspektivet, så behöver ni - övergripande ledning och i viss mån även politiker eller styrelse - vara med i lärandet. Det är ni som till stor del har mandat över beslut och prioriteringar om anpassningar i organisationen. </a:t>
            </a:r>
          </a:p>
          <a:p>
            <a:pPr>
              <a:defRPr/>
            </a:pPr>
            <a:endParaRPr lang="sv-SE" kern="1200">
              <a:solidFill>
                <a:schemeClr val="tx1"/>
              </a:solidFill>
              <a:effectLst/>
              <a:latin typeface="+mn-lt"/>
              <a:cs typeface="Calibri"/>
            </a:endParaRPr>
          </a:p>
          <a:p>
            <a:r>
              <a:rPr lang="sv-SE" kern="1200">
                <a:solidFill>
                  <a:schemeClr val="tx1"/>
                </a:solidFill>
                <a:effectLst/>
                <a:latin typeface="+mn-lt"/>
                <a:ea typeface="+mn-ea"/>
                <a:cs typeface="+mn-cs"/>
              </a:rPr>
              <a:t>Vad är då organisatoriska förutsättningar för chefer? Några exempel: Det kan handla om hur chefsuppdraget är formulerat och dialogen med närmsta chef om det, antal medarbetare per chef, chefens tillgång till administrativt stöd och andra stödfunktioner, verksamhetens geografiska spridning, om </a:t>
            </a:r>
            <a:r>
              <a:rPr lang="sv-SE"/>
              <a:t>strukturer för kommunikation i organisationen</a:t>
            </a:r>
            <a:r>
              <a:rPr lang="sv-SE" kern="1200">
                <a:solidFill>
                  <a:schemeClr val="tx1"/>
                </a:solidFill>
                <a:effectLst/>
                <a:latin typeface="+mn-lt"/>
                <a:ea typeface="+mn-ea"/>
                <a:cs typeface="+mn-cs"/>
              </a:rPr>
              <a:t> </a:t>
            </a:r>
            <a:r>
              <a:rPr lang="sv-SE"/>
              <a:t>med mera</a:t>
            </a:r>
            <a:r>
              <a:rPr lang="sv-SE" kern="1200">
                <a:solidFill>
                  <a:schemeClr val="tx1"/>
                </a:solidFill>
                <a:effectLst/>
                <a:latin typeface="+mn-lt"/>
                <a:ea typeface="+mn-ea"/>
                <a:cs typeface="+mn-cs"/>
              </a:rPr>
              <a:t>. </a:t>
            </a:r>
          </a:p>
          <a:p>
            <a:endParaRPr lang="sv-SE" kern="1200">
              <a:solidFill>
                <a:schemeClr val="tx1"/>
              </a:solidFill>
              <a:effectLst/>
              <a:latin typeface="+mn-lt"/>
              <a:ea typeface="+mn-ea"/>
              <a:cs typeface="+mn-cs"/>
            </a:endParaRPr>
          </a:p>
          <a:p>
            <a:r>
              <a:rPr lang="sv-SE" kern="1200">
                <a:solidFill>
                  <a:schemeClr val="tx1"/>
                </a:solidFill>
                <a:effectLst/>
                <a:latin typeface="+mn-lt"/>
                <a:ea typeface="+mn-ea"/>
                <a:cs typeface="+mn-cs"/>
              </a:rPr>
              <a:t>Vi återkommer till dessa lite längre fram i presentationen.</a:t>
            </a:r>
          </a:p>
          <a:p>
            <a:endParaRPr lang="sv-S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kern="1200">
                <a:solidFill>
                  <a:schemeClr val="tx1"/>
                </a:solidFill>
                <a:effectLst/>
                <a:latin typeface="+mn-lt"/>
                <a:ea typeface="+mn-ea"/>
                <a:cs typeface="+mn-cs"/>
              </a:rPr>
              <a:t>För att få reda på lite mer ska vi se en film med Annika Härenstam och Lisa Björk, forskare i forskningsprojektet </a:t>
            </a:r>
            <a:r>
              <a:rPr lang="sv-SE" kern="1200" err="1">
                <a:solidFill>
                  <a:schemeClr val="tx1"/>
                </a:solidFill>
                <a:effectLst/>
                <a:latin typeface="+mn-lt"/>
                <a:ea typeface="+mn-ea"/>
                <a:cs typeface="+mn-cs"/>
              </a:rPr>
              <a:t>Chefios</a:t>
            </a:r>
            <a:r>
              <a:rPr lang="sv-SE" kern="1200">
                <a:solidFill>
                  <a:schemeClr val="tx1"/>
                </a:solidFill>
                <a:effectLst/>
                <a:latin typeface="+mn-lt"/>
                <a:ea typeface="+mn-ea"/>
                <a:cs typeface="+mn-cs"/>
              </a:rPr>
              <a:t> (Chef, Hälsa, Effektivitet, Förutsättningar i Offentlig Sektor). Forskningen visade att många chefer i välfärdssektorn saknade viktiga organisatoriska förutsättningar för att kunna göra ett bra jobb och må bra samtidigt.</a:t>
            </a:r>
          </a:p>
        </p:txBody>
      </p:sp>
      <p:sp>
        <p:nvSpPr>
          <p:cNvPr id="4" name="Platshållare för bildnummer 3">
            <a:extLst>
              <a:ext uri="{FF2B5EF4-FFF2-40B4-BE49-F238E27FC236}">
                <a16:creationId xmlns:a16="http://schemas.microsoft.com/office/drawing/2014/main" id="{C061FEC6-DA45-A158-89CD-E4363B00B65E}"/>
              </a:ext>
            </a:extLst>
          </p:cNvPr>
          <p:cNvSpPr>
            <a:spLocks noGrp="1"/>
          </p:cNvSpPr>
          <p:nvPr>
            <p:ph type="sldNum" sz="quarter" idx="5"/>
          </p:nvPr>
        </p:nvSpPr>
        <p:spPr/>
        <p:txBody>
          <a:bodyPr/>
          <a:lstStyle/>
          <a:p>
            <a:fld id="{E71B5D58-1387-4385-A7F0-FA6862C94009}" type="slidenum">
              <a:rPr lang="sv-SE" smtClean="0"/>
              <a:t>7</a:t>
            </a:fld>
            <a:endParaRPr lang="sv-SE"/>
          </a:p>
        </p:txBody>
      </p:sp>
    </p:spTree>
    <p:extLst>
      <p:ext uri="{BB962C8B-B14F-4D97-AF65-F5344CB8AC3E}">
        <p14:creationId xmlns:p14="http://schemas.microsoft.com/office/powerpoint/2010/main" val="101498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Filmen ”Om organisatoriska förutsättningar” tar 5 min </a:t>
            </a:r>
            <a:r>
              <a:rPr lang="sv-SE" i="1"/>
              <a:t>(klicka på play-knappen). </a:t>
            </a:r>
          </a:p>
          <a:p>
            <a:endParaRPr lang="sv-SE" i="1"/>
          </a:p>
          <a:p>
            <a:r>
              <a:rPr lang="sv-SE" i="0"/>
              <a:t>Filmen</a:t>
            </a:r>
            <a:r>
              <a:rPr lang="sv-SE"/>
              <a:t> finns också i </a:t>
            </a:r>
            <a:r>
              <a:rPr lang="sv-SE" err="1"/>
              <a:t>Chefoskopets</a:t>
            </a:r>
            <a:r>
              <a:rPr lang="sv-SE"/>
              <a:t> del Kunskaper/Förstå. </a:t>
            </a:r>
          </a:p>
        </p:txBody>
      </p:sp>
      <p:sp>
        <p:nvSpPr>
          <p:cNvPr id="4" name="Platshållare för bildnummer 3"/>
          <p:cNvSpPr>
            <a:spLocks noGrp="1"/>
          </p:cNvSpPr>
          <p:nvPr>
            <p:ph type="sldNum" sz="quarter" idx="5"/>
          </p:nvPr>
        </p:nvSpPr>
        <p:spPr/>
        <p:txBody>
          <a:bodyPr/>
          <a:lstStyle/>
          <a:p>
            <a:fld id="{E71B5D58-1387-4385-A7F0-FA6862C94009}" type="slidenum">
              <a:rPr lang="sv-SE" smtClean="0"/>
              <a:t>8</a:t>
            </a:fld>
            <a:endParaRPr lang="sv-SE"/>
          </a:p>
        </p:txBody>
      </p:sp>
    </p:spTree>
    <p:extLst>
      <p:ext uri="{BB962C8B-B14F-4D97-AF65-F5344CB8AC3E}">
        <p14:creationId xmlns:p14="http://schemas.microsoft.com/office/powerpoint/2010/main" val="343141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filmen säger forskarna att en central aspekt för insikter om de organisatoriska förutsättningarna för chefer är:</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Att det handlar om att skifta perspektiv, från individ till organisation. Det är </a:t>
            </a:r>
            <a:r>
              <a:rPr lang="sv-SE" b="1"/>
              <a:t>den</a:t>
            </a:r>
            <a:r>
              <a:rPr lang="sv-SE"/>
              <a:t> </a:t>
            </a:r>
            <a:r>
              <a:rPr lang="sv-SE" b="1"/>
              <a:t>första</a:t>
            </a:r>
            <a:r>
              <a:rPr lang="sv-SE"/>
              <a:t> av tre viktiga aspekter att ha med sig i utvecklingsarbetet. Med verktyget får ni metoder som bidrar till att fokusera på organisatoriska förutsättningar för chefer. Ett sätt att börja är att man </a:t>
            </a:r>
            <a:r>
              <a:rPr lang="sv-SE" b="0"/>
              <a:t>pratar </a:t>
            </a:r>
            <a:r>
              <a:rPr lang="sv-SE"/>
              <a:t>om de här perspektiven. I Chefoskopet finns stöd för det i form av aktiviteter och frågeställningar. </a:t>
            </a:r>
            <a:endParaRPr lang="sv-SE">
              <a:cs typeface="Calibri"/>
            </a:endParaRPr>
          </a:p>
        </p:txBody>
      </p:sp>
      <p:sp>
        <p:nvSpPr>
          <p:cNvPr id="4" name="Platshållare för bildnummer 3"/>
          <p:cNvSpPr>
            <a:spLocks noGrp="1"/>
          </p:cNvSpPr>
          <p:nvPr>
            <p:ph type="sldNum" sz="quarter" idx="5"/>
          </p:nvPr>
        </p:nvSpPr>
        <p:spPr/>
        <p:txBody>
          <a:bodyPr/>
          <a:lstStyle/>
          <a:p>
            <a:fld id="{E71B5D58-1387-4385-A7F0-FA6862C94009}" type="slidenum">
              <a:rPr lang="sv-SE" smtClean="0"/>
              <a:t>9</a:t>
            </a:fld>
            <a:endParaRPr lang="sv-SE"/>
          </a:p>
        </p:txBody>
      </p:sp>
    </p:spTree>
    <p:extLst>
      <p:ext uri="{BB962C8B-B14F-4D97-AF65-F5344CB8AC3E}">
        <p14:creationId xmlns:p14="http://schemas.microsoft.com/office/powerpoint/2010/main" val="312286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Den andra aspekten </a:t>
            </a:r>
            <a:r>
              <a:rPr lang="sv-SE"/>
              <a:t>handlar om vad organisatoriska faktorer är för något.</a:t>
            </a:r>
            <a:r>
              <a:rPr lang="sv-SE" b="1"/>
              <a:t> </a:t>
            </a:r>
            <a:r>
              <a:rPr lang="sv-SE" b="0"/>
              <a:t>I Chefoskopet talar vi om fyra kategorier:</a:t>
            </a:r>
          </a:p>
          <a:p>
            <a:endParaRPr lang="sv-SE"/>
          </a:p>
          <a:p>
            <a:pPr marL="171450" indent="-171450">
              <a:buFont typeface="Arial" panose="020B0604020202020204" pitchFamily="34" charset="0"/>
              <a:buChar char="•"/>
            </a:pPr>
            <a:r>
              <a:rPr lang="sv-SE" b="1"/>
              <a:t>Chefsuppdraget; </a:t>
            </a:r>
            <a:r>
              <a:rPr lang="sv-SE"/>
              <a:t>chefsuppdragets omfattning och tydlighet, befogenheter och handlingsutrymme.</a:t>
            </a:r>
          </a:p>
          <a:p>
            <a:pPr marL="171450" indent="-171450">
              <a:buFont typeface="Arial" panose="020B0604020202020204" pitchFamily="34" charset="0"/>
              <a:buChar char="•"/>
            </a:pPr>
            <a:r>
              <a:rPr lang="sv-SE" b="1"/>
              <a:t>Mål och organisation; </a:t>
            </a:r>
            <a:r>
              <a:rPr lang="sv-SE"/>
              <a:t>grad av samsyn kring vilka mål som är möjliga att uppnå, förankring av mål i organisationen, målens koppling till prioriteringar och resurser, samt hur tydliga strukturerna för beslut är.</a:t>
            </a:r>
          </a:p>
          <a:p>
            <a:pPr marL="171450" indent="-171450">
              <a:buFont typeface="Arial" panose="020B0604020202020204" pitchFamily="34" charset="0"/>
              <a:buChar char="•"/>
            </a:pPr>
            <a:r>
              <a:rPr lang="sv-SE" b="1"/>
              <a:t>Arbetsledning; </a:t>
            </a:r>
            <a:r>
              <a:rPr lang="sv-SE"/>
              <a:t>antal medarbetare per chef, om verksamheten är geografiskt spridd eller sammanhållen, tillgång till medarbetare med rätt kompetens som också stannar, förväntningar på chefens tillgänglighet.</a:t>
            </a:r>
          </a:p>
          <a:p>
            <a:pPr marL="171450" indent="-171450">
              <a:buFont typeface="Arial" panose="020B0604020202020204" pitchFamily="34" charset="0"/>
              <a:buChar char="•"/>
            </a:pPr>
            <a:r>
              <a:rPr lang="sv-SE" b="1"/>
              <a:t>Stöd i arbetet; </a:t>
            </a:r>
            <a:r>
              <a:rPr lang="sv-SE"/>
              <a:t>tillgång till expertstöd som HR, ekonomi, företagshälsovård, IT-support, om det finns mötesplatser för dialog mellan chefer/medarbetare och mellan chefer/beslutsfattare, samt om chefen har uppdragsdialog med sin närmaste chef.</a:t>
            </a:r>
          </a:p>
          <a:p>
            <a:pPr marL="0" indent="0">
              <a:buFont typeface="Arial" panose="020B0604020202020204" pitchFamily="34" charset="0"/>
              <a:buNone/>
            </a:pPr>
            <a:endParaRPr lang="sv-SE"/>
          </a:p>
          <a:p>
            <a:r>
              <a:rPr lang="sv-SE"/>
              <a:t>När vi börjar prata om och skapar samsyn om vad chefers organisatoriska förutsättningar handlar om, är det enklare att prioritera och åtgärda det som behöver bli bättre.</a:t>
            </a:r>
          </a:p>
        </p:txBody>
      </p:sp>
      <p:sp>
        <p:nvSpPr>
          <p:cNvPr id="4" name="Platshållare för bildnummer 3"/>
          <p:cNvSpPr>
            <a:spLocks noGrp="1"/>
          </p:cNvSpPr>
          <p:nvPr>
            <p:ph type="sldNum" sz="quarter" idx="5"/>
          </p:nvPr>
        </p:nvSpPr>
        <p:spPr/>
        <p:txBody>
          <a:bodyPr/>
          <a:lstStyle/>
          <a:p>
            <a:fld id="{E71B5D58-1387-4385-A7F0-FA6862C94009}" type="slidenum">
              <a:rPr lang="sv-SE" smtClean="0"/>
              <a:t>10</a:t>
            </a:fld>
            <a:endParaRPr lang="sv-SE"/>
          </a:p>
        </p:txBody>
      </p:sp>
    </p:spTree>
    <p:extLst>
      <p:ext uri="{BB962C8B-B14F-4D97-AF65-F5344CB8AC3E}">
        <p14:creationId xmlns:p14="http://schemas.microsoft.com/office/powerpoint/2010/main" val="1973658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chemeClr val="bg1"/>
        </a:solidFill>
        <a:effectLst/>
      </p:bgPr>
    </p:bg>
    <p:spTree>
      <p:nvGrpSpPr>
        <p:cNvPr id="1" name=""/>
        <p:cNvGrpSpPr/>
        <p:nvPr/>
      </p:nvGrpSpPr>
      <p:grpSpPr>
        <a:xfrm>
          <a:off x="0" y="0"/>
          <a:ext cx="0" cy="0"/>
          <a:chOff x="0" y="0"/>
          <a:chExt cx="0" cy="0"/>
        </a:xfrm>
      </p:grpSpPr>
      <p:pic>
        <p:nvPicPr>
          <p:cNvPr id="7" name="Bildobjekt 6" descr="Hej.">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4224082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5031856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5837550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54173" y="1483200"/>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34822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067189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 uri="{C183D7F6-B498-43B3-948B-1728B52AA6E4}">
                <adec:decorative xmlns:adec="http://schemas.microsoft.com/office/drawing/2017/decorative" val="1"/>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221933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 uri="{C183D7F6-B498-43B3-948B-1728B52AA6E4}">
                <adec:decorative xmlns:adec="http://schemas.microsoft.com/office/drawing/2017/decorative" val="1"/>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8142887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948823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648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Tom">
    <p:bg>
      <p:bgPr>
        <a:solidFill>
          <a:srgbClr val="000000"/>
        </a:solidFill>
        <a:effectLst/>
      </p:bgPr>
    </p:bg>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noFill/>
        </p:spPr>
        <p:txBody>
          <a:bodyPr anchor="t" anchorCtr="1"/>
          <a:lstStyle>
            <a:lvl1pPr marL="0" indent="0">
              <a:buNone/>
              <a:defRPr sz="2000">
                <a:solidFill>
                  <a:schemeClr val="bg2"/>
                </a:solidFill>
              </a:defRPr>
            </a:lvl1pPr>
          </a:lstStyle>
          <a:p>
            <a:r>
              <a:rPr lang="sv-SE"/>
              <a:t>Infoga video från dator genom att klicka på ikonen. </a:t>
            </a:r>
            <a:br>
              <a:rPr lang="sv-SE"/>
            </a:br>
            <a:r>
              <a:rPr lang="sv-SE"/>
              <a:t>För </a:t>
            </a:r>
            <a:r>
              <a:rPr lang="sv-SE" err="1"/>
              <a:t>streamad</a:t>
            </a:r>
            <a:r>
              <a:rPr lang="sv-SE"/>
              <a:t> video från t.ex. YouTube – välj Infoga/Media/Video/Online-video</a:t>
            </a:r>
          </a:p>
        </p:txBody>
      </p:sp>
    </p:spTree>
    <p:extLst>
      <p:ext uri="{BB962C8B-B14F-4D97-AF65-F5344CB8AC3E}">
        <p14:creationId xmlns:p14="http://schemas.microsoft.com/office/powerpoint/2010/main" val="71546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a:t>
            </a:r>
          </a:p>
        </p:txBody>
      </p:sp>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7785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 uri="{C183D7F6-B498-43B3-948B-1728B52AA6E4}">
                <adec:decorative xmlns:adec="http://schemas.microsoft.com/office/drawing/2017/decorative" val="1"/>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Markera denna platshållare samt Infoga / </a:t>
            </a:r>
            <a:r>
              <a:rPr lang="sv-SE" err="1"/>
              <a:t>Mediaflow</a:t>
            </a:r>
            <a:r>
              <a:rPr lang="sv-SE"/>
              <a:t>. </a:t>
            </a:r>
            <a:br>
              <a:rPr lang="sv-SE"/>
            </a:br>
            <a:r>
              <a:rPr lang="sv-SE"/>
              <a:t>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Suntarbetslivs logotyp">
            <a:extLst>
              <a:ext uri="{FF2B5EF4-FFF2-40B4-BE49-F238E27FC236}">
                <a16:creationId xmlns:a16="http://schemas.microsoft.com/office/drawing/2014/main" id="{865B68DE-0E27-1B17-6A3D-047F79E079F6}"/>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36528229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Pr>
        <a:solidFill>
          <a:schemeClr val="bg2"/>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8030866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3">
            <a:extLst>
              <a:ext uri="{FF2B5EF4-FFF2-40B4-BE49-F238E27FC236}">
                <a16:creationId xmlns:a16="http://schemas.microsoft.com/office/drawing/2014/main" id="{903E0935-174C-0D38-771F-8C8B7B02CC22}"/>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145157903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ctr">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Tree>
    <p:extLst>
      <p:ext uri="{BB962C8B-B14F-4D97-AF65-F5344CB8AC3E}">
        <p14:creationId xmlns:p14="http://schemas.microsoft.com/office/powerpoint/2010/main" val="405254073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oAutofit/>
          </a:bodyPr>
          <a:lstStyle>
            <a:lvl1pPr marL="0" indent="0">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25084597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24480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160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bild">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a:t>
            </a:r>
            <a:r>
              <a:rPr lang="sv-SE" err="1"/>
              <a:t>Mediaflow</a:t>
            </a:r>
            <a:r>
              <a:rPr lang="sv-SE"/>
              <a:t>.</a:t>
            </a:r>
          </a:p>
        </p:txBody>
      </p:sp>
    </p:spTree>
    <p:extLst>
      <p:ext uri="{BB962C8B-B14F-4D97-AF65-F5344CB8AC3E}">
        <p14:creationId xmlns:p14="http://schemas.microsoft.com/office/powerpoint/2010/main" val="315609044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err="1"/>
              <a:t>Epostadress</a:t>
            </a:r>
            <a:endParaRPr lang="sv-SE"/>
          </a:p>
        </p:txBody>
      </p:sp>
    </p:spTree>
    <p:extLst>
      <p:ext uri="{BB962C8B-B14F-4D97-AF65-F5344CB8AC3E}">
        <p14:creationId xmlns:p14="http://schemas.microsoft.com/office/powerpoint/2010/main" val="12548735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816424"/>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596378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Suntarbetsliv logotyp och texten &quot;Tillsammans gör vi jobbet bättre.">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descr="Logotyper för de partsorganisationer som äger och driver Suntarbetsliv. SKR, Kommunal, Akademikerförbundet SSR, Akademikeralliansen, Sveriges Lärare, Vision, Sveriges Läkarförbund, Sobona, Vårdförbundet och Ledarna.">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24398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403200"/>
            <a:ext cx="11487773" cy="720080"/>
          </a:xfrm>
        </p:spPr>
        <p:txBody>
          <a:bodyPr/>
          <a:lstStyle>
            <a:lvl1pPr>
              <a:defRPr>
                <a:solidFill>
                  <a:schemeClr val="tx2"/>
                </a:solidFill>
              </a:defRPr>
            </a:lvl1pPr>
          </a:lstStyle>
          <a:p>
            <a:r>
              <a:rPr lang="sv-SE"/>
              <a:t>Rubrik</a:t>
            </a:r>
          </a:p>
        </p:txBody>
      </p:sp>
      <p:sp>
        <p:nvSpPr>
          <p:cNvPr id="13" name="Platshållare för bild 12">
            <a:extLst>
              <a:ext uri="{FF2B5EF4-FFF2-40B4-BE49-F238E27FC236}">
                <a16:creationId xmlns:a16="http://schemas.microsoft.com/office/drawing/2014/main" id="{5ED46C26-B498-0966-EB4A-4EF93A1982A2}"/>
              </a:ext>
              <a:ext uri="{C183D7F6-B498-43B3-948B-1728B52AA6E4}">
                <adec:decorative xmlns:adec="http://schemas.microsoft.com/office/drawing/2017/decorative" val="1"/>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 uri="{C183D7F6-B498-43B3-948B-1728B52AA6E4}">
                <adec:decorative xmlns:adec="http://schemas.microsoft.com/office/drawing/2017/decorative" val="1"/>
              </a:ext>
            </a:extLst>
          </p:cNvPr>
          <p:cNvSpPr>
            <a:spLocks noGrp="1"/>
          </p:cNvSpPr>
          <p:nvPr>
            <p:ph sz="half" idx="1" hasCustomPrompt="1"/>
          </p:nvPr>
        </p:nvSpPr>
        <p:spPr>
          <a:xfrm>
            <a:off x="1055440" y="1483200"/>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8892730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775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0234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Skriv 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483200"/>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91154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7929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404664"/>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484784"/>
            <a:ext cx="10081118" cy="4640880"/>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715" r:id="rId3"/>
    <p:sldLayoutId id="2147483869" r:id="rId4"/>
    <p:sldLayoutId id="2147483892" r:id="rId5"/>
    <p:sldLayoutId id="2147483841" r:id="rId6"/>
    <p:sldLayoutId id="2147483886" r:id="rId7"/>
    <p:sldLayoutId id="2147483842" r:id="rId8"/>
    <p:sldLayoutId id="2147483718" r:id="rId9"/>
    <p:sldLayoutId id="2147483882" r:id="rId10"/>
    <p:sldLayoutId id="2147483881" r:id="rId11"/>
    <p:sldLayoutId id="2147483897" r:id="rId12"/>
    <p:sldLayoutId id="2147483898" r:id="rId13"/>
    <p:sldLayoutId id="2147483879" r:id="rId14"/>
    <p:sldLayoutId id="2147483890" r:id="rId15"/>
    <p:sldLayoutId id="2147483876" r:id="rId16"/>
    <p:sldLayoutId id="2147483878" r:id="rId17"/>
    <p:sldLayoutId id="2147483875" r:id="rId18"/>
    <p:sldLayoutId id="2147483855" r:id="rId19"/>
    <p:sldLayoutId id="2147483861" r:id="rId20"/>
    <p:sldLayoutId id="2147483871" r:id="rId21"/>
    <p:sldLayoutId id="2147483895" r:id="rId22"/>
    <p:sldLayoutId id="2147483870" r:id="rId23"/>
    <p:sldLayoutId id="2147483891" r:id="rId24"/>
    <p:sldLayoutId id="2147483899" r:id="rId25"/>
    <p:sldLayoutId id="2147483893" r:id="rId26"/>
    <p:sldLayoutId id="2147483894" r:id="rId27"/>
    <p:sldLayoutId id="2147483896" r:id="rId28"/>
    <p:sldLayoutId id="2147483649" r:id="rId29"/>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ideo" Target="https://www.youtube.com/embed/pFNfKBxBFHs?feature=oembed" TargetMode="Externa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hyperlink" Target="https://chefoskopet.suntarbetsliv.se/?utm_source=synpas&amp;utm_medium=ppt&amp;utm_campaign=chefoskopet23"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hyperlink" Target="https://www.suntarbetsliv.se/artiklar/ledarskap/chefoskopet-ger-oss-ett-gemensamt-sprak/?utm_source=web&amp;utm_medium=ppt"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ideo" Target="https://www.youtube.com/embed/cUB_M_CkUR8?feature=oembed" TargetMode="Externa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41.sv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ideo" Target="https://www.youtube.com/embed/lLKu3rk0x94?feature=oembed"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87C4BC-8C3D-61A8-C85A-ADE6DDB805EA}"/>
              </a:ext>
            </a:extLst>
          </p:cNvPr>
          <p:cNvSpPr>
            <a:spLocks noGrp="1"/>
          </p:cNvSpPr>
          <p:nvPr>
            <p:ph type="title"/>
          </p:nvPr>
        </p:nvSpPr>
        <p:spPr/>
        <p:txBody>
          <a:bodyPr/>
          <a:lstStyle/>
          <a:p>
            <a:r>
              <a:rPr lang="sv-SE"/>
              <a:t>Till dig som ska presentera</a:t>
            </a:r>
          </a:p>
        </p:txBody>
      </p:sp>
      <p:sp>
        <p:nvSpPr>
          <p:cNvPr id="3" name="Platshållare för text 2">
            <a:extLst>
              <a:ext uri="{FF2B5EF4-FFF2-40B4-BE49-F238E27FC236}">
                <a16:creationId xmlns:a16="http://schemas.microsoft.com/office/drawing/2014/main" id="{2CF7DB69-4FB4-A926-1230-E8C296C76FCE}"/>
              </a:ext>
            </a:extLst>
          </p:cNvPr>
          <p:cNvSpPr>
            <a:spLocks noGrp="1"/>
          </p:cNvSpPr>
          <p:nvPr>
            <p:ph type="body" sz="quarter" idx="14"/>
          </p:nvPr>
        </p:nvSpPr>
        <p:spPr/>
        <p:txBody>
          <a:bodyPr/>
          <a:lstStyle/>
          <a:p>
            <a:r>
              <a:rPr lang="sv-SE"/>
              <a:t>Chefoskopet</a:t>
            </a:r>
          </a:p>
        </p:txBody>
      </p:sp>
      <p:sp>
        <p:nvSpPr>
          <p:cNvPr id="4" name="Platshållare för innehåll 3">
            <a:extLst>
              <a:ext uri="{FF2B5EF4-FFF2-40B4-BE49-F238E27FC236}">
                <a16:creationId xmlns:a16="http://schemas.microsoft.com/office/drawing/2014/main" id="{0BE3CD93-03EC-A981-2798-29C15D4CC96F}"/>
              </a:ext>
            </a:extLst>
          </p:cNvPr>
          <p:cNvSpPr>
            <a:spLocks noGrp="1"/>
          </p:cNvSpPr>
          <p:nvPr>
            <p:ph sz="quarter" idx="15"/>
          </p:nvPr>
        </p:nvSpPr>
        <p:spPr/>
        <p:txBody>
          <a:bodyPr/>
          <a:lstStyle/>
          <a:p>
            <a:pPr marL="0" indent="0">
              <a:buNone/>
            </a:pPr>
            <a:r>
              <a:rPr lang="sv-SE"/>
              <a:t>Den här presentationen syftar till att introducera Chefoskopet för en ledningsgrupp eller en samverkansgrupp. Den kan – men behöver inte - användas med målet är att fatta beslut om Chefoskopet är intressant att använda som stöd för att undersöka och utveckla chefernas arbetsmiljö. </a:t>
            </a:r>
          </a:p>
          <a:p>
            <a:endParaRPr lang="sv-SE"/>
          </a:p>
          <a:p>
            <a:pPr marL="0" indent="0">
              <a:buNone/>
            </a:pPr>
            <a:r>
              <a:rPr lang="sv-SE"/>
              <a:t>Lycka till! </a:t>
            </a:r>
          </a:p>
          <a:p>
            <a:endParaRPr lang="sv-SE"/>
          </a:p>
          <a:p>
            <a:pPr marL="0" indent="0">
              <a:buNone/>
            </a:pPr>
            <a:r>
              <a:rPr lang="sv-SE"/>
              <a:t>Om du har synpunkter, kontakta gärna fraga@suntarbetsliv.se.</a:t>
            </a:r>
          </a:p>
          <a:p>
            <a:endParaRPr lang="sv-SE"/>
          </a:p>
        </p:txBody>
      </p:sp>
    </p:spTree>
    <p:extLst>
      <p:ext uri="{BB962C8B-B14F-4D97-AF65-F5344CB8AC3E}">
        <p14:creationId xmlns:p14="http://schemas.microsoft.com/office/powerpoint/2010/main" val="45061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85C6A8-1861-1F25-FD35-2FBE5CE3CE7C}"/>
              </a:ext>
            </a:extLst>
          </p:cNvPr>
          <p:cNvSpPr>
            <a:spLocks noGrp="1"/>
          </p:cNvSpPr>
          <p:nvPr>
            <p:ph type="title"/>
          </p:nvPr>
        </p:nvSpPr>
        <p:spPr>
          <a:xfrm>
            <a:off x="368866" y="692696"/>
            <a:ext cx="11487773" cy="720080"/>
          </a:xfrm>
        </p:spPr>
        <p:txBody>
          <a:bodyPr anchor="t">
            <a:normAutofit/>
          </a:bodyPr>
          <a:lstStyle/>
          <a:p>
            <a:r>
              <a:rPr lang="sv-SE">
                <a:cs typeface="Arial"/>
              </a:rPr>
              <a:t>Organisatoriska förutsättningar för chefer</a:t>
            </a:r>
          </a:p>
        </p:txBody>
      </p:sp>
      <p:sp>
        <p:nvSpPr>
          <p:cNvPr id="6" name="Platshållare för text 5">
            <a:extLst>
              <a:ext uri="{FF2B5EF4-FFF2-40B4-BE49-F238E27FC236}">
                <a16:creationId xmlns:a16="http://schemas.microsoft.com/office/drawing/2014/main" id="{5B5B5429-C443-B657-C17D-3ECA3D15306D}"/>
              </a:ext>
            </a:extLst>
          </p:cNvPr>
          <p:cNvSpPr>
            <a:spLocks noGrp="1"/>
          </p:cNvSpPr>
          <p:nvPr>
            <p:ph type="body" sz="quarter" idx="14"/>
          </p:nvPr>
        </p:nvSpPr>
        <p:spPr>
          <a:xfrm>
            <a:off x="368867" y="361950"/>
            <a:ext cx="11487772" cy="330746"/>
          </a:xfrm>
        </p:spPr>
        <p:txBody>
          <a:bodyPr>
            <a:normAutofit/>
          </a:bodyPr>
          <a:lstStyle/>
          <a:p>
            <a:pPr>
              <a:lnSpc>
                <a:spcPct val="90000"/>
              </a:lnSpc>
            </a:pPr>
            <a:r>
              <a:rPr lang="sv-SE" sz="1700"/>
              <a:t>Chefoskopet</a:t>
            </a:r>
          </a:p>
        </p:txBody>
      </p:sp>
      <p:graphicFrame>
        <p:nvGraphicFramePr>
          <p:cNvPr id="10" name="Platshållare för innehåll 4">
            <a:extLst>
              <a:ext uri="{FF2B5EF4-FFF2-40B4-BE49-F238E27FC236}">
                <a16:creationId xmlns:a16="http://schemas.microsoft.com/office/drawing/2014/main" id="{B6D0C420-56E7-51A9-BD64-0D73257C6C56}"/>
              </a:ext>
            </a:extLst>
          </p:cNvPr>
          <p:cNvGraphicFramePr>
            <a:graphicFrameLocks noGrp="1"/>
          </p:cNvGraphicFramePr>
          <p:nvPr>
            <p:ph sz="quarter" idx="15"/>
          </p:nvPr>
        </p:nvGraphicFramePr>
        <p:xfrm>
          <a:off x="1055440" y="1772816"/>
          <a:ext cx="10081120" cy="4174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29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Rak koppling 18">
            <a:extLst>
              <a:ext uri="{FF2B5EF4-FFF2-40B4-BE49-F238E27FC236}">
                <a16:creationId xmlns:a16="http://schemas.microsoft.com/office/drawing/2014/main" id="{B4077D5A-6380-0565-6501-B1591985F401}"/>
              </a:ext>
            </a:extLst>
          </p:cNvPr>
          <p:cNvCxnSpPr/>
          <p:nvPr/>
        </p:nvCxnSpPr>
        <p:spPr>
          <a:xfrm flipV="1">
            <a:off x="4052236" y="2578769"/>
            <a:ext cx="3734602" cy="1540844"/>
          </a:xfrm>
          <a:prstGeom prst="line">
            <a:avLst/>
          </a:prstGeom>
          <a:ln w="76200">
            <a:solidFill>
              <a:schemeClr val="tx1"/>
            </a:solidFill>
          </a:ln>
        </p:spPr>
        <p:style>
          <a:lnRef idx="1">
            <a:schemeClr val="accent6"/>
          </a:lnRef>
          <a:fillRef idx="0">
            <a:schemeClr val="accent6"/>
          </a:fillRef>
          <a:effectRef idx="0">
            <a:schemeClr val="accent6"/>
          </a:effectRef>
          <a:fontRef idx="minor">
            <a:schemeClr val="tx1"/>
          </a:fontRef>
        </p:style>
      </p:cxnSp>
      <p:sp>
        <p:nvSpPr>
          <p:cNvPr id="2" name="Rubrik 1">
            <a:extLst>
              <a:ext uri="{FF2B5EF4-FFF2-40B4-BE49-F238E27FC236}">
                <a16:creationId xmlns:a16="http://schemas.microsoft.com/office/drawing/2014/main" id="{1F85C6A8-1861-1F25-FD35-2FBE5CE3CE7C}"/>
              </a:ext>
            </a:extLst>
          </p:cNvPr>
          <p:cNvSpPr>
            <a:spLocks noGrp="1"/>
          </p:cNvSpPr>
          <p:nvPr>
            <p:ph type="title"/>
          </p:nvPr>
        </p:nvSpPr>
        <p:spPr>
          <a:xfrm>
            <a:off x="368866" y="692696"/>
            <a:ext cx="11487773" cy="720080"/>
          </a:xfrm>
        </p:spPr>
        <p:txBody>
          <a:bodyPr/>
          <a:lstStyle/>
          <a:p>
            <a:r>
              <a:rPr lang="sv-SE"/>
              <a:t>Chefens nyckelposition</a:t>
            </a:r>
          </a:p>
        </p:txBody>
      </p:sp>
      <p:sp>
        <p:nvSpPr>
          <p:cNvPr id="16" name="Platshållare för text 15">
            <a:extLst>
              <a:ext uri="{FF2B5EF4-FFF2-40B4-BE49-F238E27FC236}">
                <a16:creationId xmlns:a16="http://schemas.microsoft.com/office/drawing/2014/main" id="{1054C60B-2524-0793-8AE1-51E326706102}"/>
              </a:ext>
            </a:extLst>
          </p:cNvPr>
          <p:cNvSpPr>
            <a:spLocks noGrp="1"/>
          </p:cNvSpPr>
          <p:nvPr>
            <p:ph type="body" sz="quarter" idx="14"/>
          </p:nvPr>
        </p:nvSpPr>
        <p:spPr>
          <a:xfrm>
            <a:off x="368867" y="361950"/>
            <a:ext cx="11487772" cy="330746"/>
          </a:xfrm>
        </p:spPr>
        <p:txBody>
          <a:bodyPr/>
          <a:lstStyle/>
          <a:p>
            <a:r>
              <a:rPr lang="sv-SE"/>
              <a:t>Chefoskopet</a:t>
            </a:r>
          </a:p>
        </p:txBody>
      </p:sp>
      <p:sp>
        <p:nvSpPr>
          <p:cNvPr id="10" name="textruta 9">
            <a:extLst>
              <a:ext uri="{FF2B5EF4-FFF2-40B4-BE49-F238E27FC236}">
                <a16:creationId xmlns:a16="http://schemas.microsoft.com/office/drawing/2014/main" id="{0C825123-88A1-F6D9-28DA-F2271DBF2A4A}"/>
              </a:ext>
            </a:extLst>
          </p:cNvPr>
          <p:cNvSpPr txBox="1"/>
          <p:nvPr/>
        </p:nvSpPr>
        <p:spPr>
          <a:xfrm>
            <a:off x="2697383" y="4220201"/>
            <a:ext cx="17201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white"/>
                </a:solidFill>
                <a:effectLst/>
                <a:uLnTx/>
                <a:uFillTx/>
                <a:latin typeface="Calibri"/>
                <a:ea typeface="+mn-ea"/>
                <a:cs typeface="+mn-cs"/>
              </a:rPr>
              <a:t>OPERATIV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white"/>
                </a:solidFill>
                <a:effectLst/>
                <a:uLnTx/>
                <a:uFillTx/>
                <a:latin typeface="Calibri"/>
                <a:ea typeface="+mn-ea"/>
                <a:cs typeface="+mn-cs"/>
              </a:rPr>
              <a:t>NIVÅ</a:t>
            </a:r>
          </a:p>
        </p:txBody>
      </p:sp>
      <p:sp>
        <p:nvSpPr>
          <p:cNvPr id="3" name="Ellips 2">
            <a:extLst>
              <a:ext uri="{FF2B5EF4-FFF2-40B4-BE49-F238E27FC236}">
                <a16:creationId xmlns:a16="http://schemas.microsoft.com/office/drawing/2014/main" id="{48897C70-EDB8-88BF-9343-1DDC067368B8}"/>
              </a:ext>
            </a:extLst>
          </p:cNvPr>
          <p:cNvSpPr/>
          <p:nvPr/>
        </p:nvSpPr>
        <p:spPr>
          <a:xfrm>
            <a:off x="1895667" y="3493648"/>
            <a:ext cx="2284102" cy="2284102"/>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OPERATIV NIVÅ</a:t>
            </a:r>
          </a:p>
        </p:txBody>
      </p:sp>
      <p:sp>
        <p:nvSpPr>
          <p:cNvPr id="6" name="Ellips 5">
            <a:extLst>
              <a:ext uri="{FF2B5EF4-FFF2-40B4-BE49-F238E27FC236}">
                <a16:creationId xmlns:a16="http://schemas.microsoft.com/office/drawing/2014/main" id="{CB0190F1-530D-CAF6-27F4-0B21FF8A542D}"/>
              </a:ext>
            </a:extLst>
          </p:cNvPr>
          <p:cNvSpPr/>
          <p:nvPr/>
        </p:nvSpPr>
        <p:spPr>
          <a:xfrm>
            <a:off x="7514416" y="1078338"/>
            <a:ext cx="2284102" cy="2284102"/>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STRATEGISK NIVÅ</a:t>
            </a:r>
          </a:p>
        </p:txBody>
      </p:sp>
      <p:sp>
        <p:nvSpPr>
          <p:cNvPr id="11" name="Ellips 10">
            <a:extLst>
              <a:ext uri="{FF2B5EF4-FFF2-40B4-BE49-F238E27FC236}">
                <a16:creationId xmlns:a16="http://schemas.microsoft.com/office/drawing/2014/main" id="{1E9D24EF-C8F2-C1A4-9B14-E1E5DFFA0955}"/>
              </a:ext>
            </a:extLst>
          </p:cNvPr>
          <p:cNvSpPr/>
          <p:nvPr/>
        </p:nvSpPr>
        <p:spPr>
          <a:xfrm>
            <a:off x="4677585" y="2220389"/>
            <a:ext cx="2284102" cy="2284102"/>
          </a:xfrm>
          <a:prstGeom prst="ellipse">
            <a:avLst/>
          </a:prstGeom>
          <a:solidFill>
            <a:srgbClr val="F7BA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300"/>
          </a:p>
        </p:txBody>
      </p:sp>
      <p:pic>
        <p:nvPicPr>
          <p:cNvPr id="4" name="Bild 3">
            <a:extLst>
              <a:ext uri="{FF2B5EF4-FFF2-40B4-BE49-F238E27FC236}">
                <a16:creationId xmlns:a16="http://schemas.microsoft.com/office/drawing/2014/main" id="{5A142226-3A02-6B7D-151C-B04DBB1971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6609" y="2608349"/>
            <a:ext cx="926053" cy="1481684"/>
          </a:xfrm>
          <a:prstGeom prst="rect">
            <a:avLst/>
          </a:prstGeom>
        </p:spPr>
      </p:pic>
    </p:spTree>
    <p:extLst>
      <p:ext uri="{BB962C8B-B14F-4D97-AF65-F5344CB8AC3E}">
        <p14:creationId xmlns:p14="http://schemas.microsoft.com/office/powerpoint/2010/main" val="179432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a:hlinkClick r:id="" action="ppaction://media"/>
            <a:extLst>
              <a:ext uri="{FF2B5EF4-FFF2-40B4-BE49-F238E27FC236}">
                <a16:creationId xmlns:a16="http://schemas.microsoft.com/office/drawing/2014/main" id="{98796FF6-46C5-5D82-879F-6FF83CB19340}"/>
              </a:ext>
            </a:extLst>
          </p:cNvPr>
          <p:cNvPicPr>
            <a:picLocks noGrp="1" noRot="1" noChangeAspect="1"/>
          </p:cNvPicPr>
          <p:nvPr>
            <p:ph type="media" sz="quarter" idx="10"/>
            <a:videoFile r:link="rId1"/>
          </p:nvPr>
        </p:nvPicPr>
        <p:blipFill>
          <a:blip r:embed="rId4">
            <a:extLst>
              <a:ext uri="{28A0092B-C50C-407E-A947-70E740481C1C}">
                <a14:useLocalDpi xmlns:a14="http://schemas.microsoft.com/office/drawing/2010/main" val="0"/>
              </a:ext>
            </a:extLst>
          </a:blip>
          <a:srcRect/>
          <a:stretch/>
        </p:blipFill>
        <p:spPr>
          <a:xfrm>
            <a:off x="26988" y="15214"/>
            <a:ext cx="12165012" cy="6842819"/>
          </a:xfrm>
          <a:prstGeom prst="rect">
            <a:avLst/>
          </a:prstGeom>
        </p:spPr>
      </p:pic>
    </p:spTree>
    <p:extLst>
      <p:ext uri="{BB962C8B-B14F-4D97-AF65-F5344CB8AC3E}">
        <p14:creationId xmlns:p14="http://schemas.microsoft.com/office/powerpoint/2010/main" val="108477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E5AFBAA0-B799-A519-146E-C8356069ECA3}"/>
              </a:ext>
            </a:extLst>
          </p:cNvPr>
          <p:cNvSpPr txBox="1"/>
          <p:nvPr/>
        </p:nvSpPr>
        <p:spPr>
          <a:xfrm>
            <a:off x="2509520" y="3429000"/>
            <a:ext cx="5191760" cy="369332"/>
          </a:xfrm>
          <a:prstGeom prst="rect">
            <a:avLst/>
          </a:prstGeom>
          <a:noFill/>
        </p:spPr>
        <p:txBody>
          <a:bodyPr wrap="square" rtlCol="0">
            <a:spAutoFit/>
          </a:bodyPr>
          <a:lstStyle/>
          <a:p>
            <a:r>
              <a:rPr lang="sv-SE">
                <a:solidFill>
                  <a:srgbClr val="FF0000"/>
                </a:solidFill>
              </a:rPr>
              <a:t>BYT </a:t>
            </a:r>
            <a:r>
              <a:rPr lang="sv-SE" err="1">
                <a:solidFill>
                  <a:srgbClr val="FF0000"/>
                </a:solidFill>
              </a:rPr>
              <a:t>skärmdump</a:t>
            </a:r>
            <a:r>
              <a:rPr lang="sv-SE">
                <a:solidFill>
                  <a:srgbClr val="FF0000"/>
                </a:solidFill>
              </a:rPr>
              <a:t> till nya landningssidan!</a:t>
            </a:r>
          </a:p>
        </p:txBody>
      </p:sp>
      <p:pic>
        <p:nvPicPr>
          <p:cNvPr id="8" name="Bildobjekt 7">
            <a:hlinkClick r:id="rId3"/>
            <a:extLst>
              <a:ext uri="{FF2B5EF4-FFF2-40B4-BE49-F238E27FC236}">
                <a16:creationId xmlns:a16="http://schemas.microsoft.com/office/drawing/2014/main" id="{8144EF35-746B-A5D7-5B38-349C27AFB02D}"/>
              </a:ext>
            </a:extLst>
          </p:cNvPr>
          <p:cNvPicPr>
            <a:picLocks noChangeAspect="1"/>
          </p:cNvPicPr>
          <p:nvPr/>
        </p:nvPicPr>
        <p:blipFill>
          <a:blip r:embed="rId4"/>
          <a:stretch>
            <a:fillRect/>
          </a:stretch>
        </p:blipFill>
        <p:spPr>
          <a:xfrm>
            <a:off x="0" y="433646"/>
            <a:ext cx="12192000" cy="5212022"/>
          </a:xfrm>
          <a:prstGeom prst="rect">
            <a:avLst/>
          </a:prstGeom>
        </p:spPr>
      </p:pic>
      <p:sp>
        <p:nvSpPr>
          <p:cNvPr id="2" name="Ellips 1">
            <a:extLst>
              <a:ext uri="{FF2B5EF4-FFF2-40B4-BE49-F238E27FC236}">
                <a16:creationId xmlns:a16="http://schemas.microsoft.com/office/drawing/2014/main" id="{A48ADC60-754A-43DC-B29E-2EA5B77ADA04}"/>
              </a:ext>
            </a:extLst>
          </p:cNvPr>
          <p:cNvSpPr/>
          <p:nvPr/>
        </p:nvSpPr>
        <p:spPr>
          <a:xfrm>
            <a:off x="2102359" y="760334"/>
            <a:ext cx="1213904" cy="4564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F037B9EC-CE68-4F9D-90F5-0CF3871213F9}"/>
              </a:ext>
            </a:extLst>
          </p:cNvPr>
          <p:cNvSpPr/>
          <p:nvPr/>
        </p:nvSpPr>
        <p:spPr>
          <a:xfrm>
            <a:off x="3382938" y="760334"/>
            <a:ext cx="1152128" cy="45199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 2">
            <a:extLst>
              <a:ext uri="{FF2B5EF4-FFF2-40B4-BE49-F238E27FC236}">
                <a16:creationId xmlns:a16="http://schemas.microsoft.com/office/drawing/2014/main" id="{CC3D8461-D671-6B75-CDBB-89616580D8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0894964" y="1136994"/>
            <a:ext cx="650094" cy="742965"/>
          </a:xfrm>
          <a:prstGeom prst="rect">
            <a:avLst/>
          </a:prstGeom>
        </p:spPr>
      </p:pic>
      <p:sp>
        <p:nvSpPr>
          <p:cNvPr id="5" name="Platshållare för text 4">
            <a:extLst>
              <a:ext uri="{FF2B5EF4-FFF2-40B4-BE49-F238E27FC236}">
                <a16:creationId xmlns:a16="http://schemas.microsoft.com/office/drawing/2014/main" id="{DAD502A1-5735-3B1A-4E9E-1573097A476F}"/>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8719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D134D81-15D7-02B5-C50E-9AA7A72F1CC1}"/>
              </a:ext>
            </a:extLst>
          </p:cNvPr>
          <p:cNvSpPr>
            <a:spLocks noGrp="1"/>
          </p:cNvSpPr>
          <p:nvPr>
            <p:ph type="title"/>
          </p:nvPr>
        </p:nvSpPr>
        <p:spPr/>
        <p:txBody>
          <a:bodyPr/>
          <a:lstStyle/>
          <a:p>
            <a:r>
              <a:rPr lang="sv-SE"/>
              <a:t>Övergripande process</a:t>
            </a:r>
          </a:p>
        </p:txBody>
      </p:sp>
      <p:sp>
        <p:nvSpPr>
          <p:cNvPr id="5" name="Platshållare för text 4">
            <a:extLst>
              <a:ext uri="{FF2B5EF4-FFF2-40B4-BE49-F238E27FC236}">
                <a16:creationId xmlns:a16="http://schemas.microsoft.com/office/drawing/2014/main" id="{715C8C5B-5321-617E-60E4-52CB4EFAB1D1}"/>
              </a:ext>
            </a:extLst>
          </p:cNvPr>
          <p:cNvSpPr>
            <a:spLocks noGrp="1"/>
          </p:cNvSpPr>
          <p:nvPr>
            <p:ph type="body" sz="quarter" idx="14"/>
          </p:nvPr>
        </p:nvSpPr>
        <p:spPr/>
        <p:txBody>
          <a:bodyPr/>
          <a:lstStyle/>
          <a:p>
            <a:r>
              <a:rPr lang="sv-SE"/>
              <a:t>Chefoskopet</a:t>
            </a:r>
          </a:p>
        </p:txBody>
      </p:sp>
      <p:sp>
        <p:nvSpPr>
          <p:cNvPr id="7" name="Ellips 6">
            <a:extLst>
              <a:ext uri="{FF2B5EF4-FFF2-40B4-BE49-F238E27FC236}">
                <a16:creationId xmlns:a16="http://schemas.microsoft.com/office/drawing/2014/main" id="{1C81853D-9DBE-0311-1FB2-E692F2DAFE5C}"/>
              </a:ext>
            </a:extLst>
          </p:cNvPr>
          <p:cNvSpPr/>
          <p:nvPr/>
        </p:nvSpPr>
        <p:spPr>
          <a:xfrm>
            <a:off x="530679" y="2949453"/>
            <a:ext cx="1781361" cy="1781361"/>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Kunskap</a:t>
            </a:r>
          </a:p>
        </p:txBody>
      </p:sp>
      <p:sp>
        <p:nvSpPr>
          <p:cNvPr id="8" name="Ellips 7">
            <a:extLst>
              <a:ext uri="{FF2B5EF4-FFF2-40B4-BE49-F238E27FC236}">
                <a16:creationId xmlns:a16="http://schemas.microsoft.com/office/drawing/2014/main" id="{5E637B20-86E4-C48D-1D6F-9A92F6304CEB}"/>
              </a:ext>
            </a:extLst>
          </p:cNvPr>
          <p:cNvSpPr/>
          <p:nvPr/>
        </p:nvSpPr>
        <p:spPr>
          <a:xfrm>
            <a:off x="2770960" y="2949454"/>
            <a:ext cx="1781362" cy="1781362"/>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Insikter</a:t>
            </a:r>
          </a:p>
        </p:txBody>
      </p:sp>
      <p:sp>
        <p:nvSpPr>
          <p:cNvPr id="9" name="Ellips 8">
            <a:extLst>
              <a:ext uri="{FF2B5EF4-FFF2-40B4-BE49-F238E27FC236}">
                <a16:creationId xmlns:a16="http://schemas.microsoft.com/office/drawing/2014/main" id="{0C9EF364-60D2-A460-2A4C-0BCD77A67A3C}"/>
              </a:ext>
            </a:extLst>
          </p:cNvPr>
          <p:cNvSpPr/>
          <p:nvPr/>
        </p:nvSpPr>
        <p:spPr>
          <a:xfrm>
            <a:off x="5011240" y="2949454"/>
            <a:ext cx="1781362" cy="1781362"/>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Kart-lägga</a:t>
            </a:r>
          </a:p>
        </p:txBody>
      </p:sp>
      <p:sp>
        <p:nvSpPr>
          <p:cNvPr id="10" name="Ellips 9">
            <a:extLst>
              <a:ext uri="{FF2B5EF4-FFF2-40B4-BE49-F238E27FC236}">
                <a16:creationId xmlns:a16="http://schemas.microsoft.com/office/drawing/2014/main" id="{14A24F78-F802-3590-0412-40836E4B45A2}"/>
              </a:ext>
            </a:extLst>
          </p:cNvPr>
          <p:cNvSpPr/>
          <p:nvPr/>
        </p:nvSpPr>
        <p:spPr>
          <a:xfrm>
            <a:off x="7245808" y="2949453"/>
            <a:ext cx="1781362" cy="1781362"/>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Åtgärder</a:t>
            </a:r>
          </a:p>
        </p:txBody>
      </p:sp>
      <p:pic>
        <p:nvPicPr>
          <p:cNvPr id="11" name="Bild 10">
            <a:extLst>
              <a:ext uri="{FF2B5EF4-FFF2-40B4-BE49-F238E27FC236}">
                <a16:creationId xmlns:a16="http://schemas.microsoft.com/office/drawing/2014/main" id="{24CD2650-CE74-227A-90DC-3CA5012ED2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3885" y="3622233"/>
            <a:ext cx="315228" cy="360261"/>
          </a:xfrm>
          <a:prstGeom prst="rect">
            <a:avLst/>
          </a:prstGeom>
        </p:spPr>
      </p:pic>
      <p:pic>
        <p:nvPicPr>
          <p:cNvPr id="12" name="Bild 11">
            <a:extLst>
              <a:ext uri="{FF2B5EF4-FFF2-40B4-BE49-F238E27FC236}">
                <a16:creationId xmlns:a16="http://schemas.microsoft.com/office/drawing/2014/main" id="{70DB5575-1D93-98F8-9D71-197A4CC6D0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4167" y="3622233"/>
            <a:ext cx="315228" cy="360261"/>
          </a:xfrm>
          <a:prstGeom prst="rect">
            <a:avLst/>
          </a:prstGeom>
        </p:spPr>
      </p:pic>
      <p:pic>
        <p:nvPicPr>
          <p:cNvPr id="13" name="Bild 12">
            <a:extLst>
              <a:ext uri="{FF2B5EF4-FFF2-40B4-BE49-F238E27FC236}">
                <a16:creationId xmlns:a16="http://schemas.microsoft.com/office/drawing/2014/main" id="{442BE030-0AD0-A858-DC42-0B41957202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1591" y="3622233"/>
            <a:ext cx="315228" cy="360261"/>
          </a:xfrm>
          <a:prstGeom prst="rect">
            <a:avLst/>
          </a:prstGeom>
        </p:spPr>
      </p:pic>
      <p:pic>
        <p:nvPicPr>
          <p:cNvPr id="14" name="Bild 13">
            <a:extLst>
              <a:ext uri="{FF2B5EF4-FFF2-40B4-BE49-F238E27FC236}">
                <a16:creationId xmlns:a16="http://schemas.microsoft.com/office/drawing/2014/main" id="{BE71C30F-E104-06B9-6840-7F20372C96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96159" y="3622233"/>
            <a:ext cx="315228" cy="360261"/>
          </a:xfrm>
          <a:prstGeom prst="rect">
            <a:avLst/>
          </a:prstGeom>
        </p:spPr>
      </p:pic>
      <p:sp>
        <p:nvSpPr>
          <p:cNvPr id="15" name="textruta 14">
            <a:extLst>
              <a:ext uri="{FF2B5EF4-FFF2-40B4-BE49-F238E27FC236}">
                <a16:creationId xmlns:a16="http://schemas.microsoft.com/office/drawing/2014/main" id="{4F55F4DB-2ECA-F3E8-1722-EB838CC55894}"/>
              </a:ext>
            </a:extLst>
          </p:cNvPr>
          <p:cNvSpPr txBox="1"/>
          <p:nvPr/>
        </p:nvSpPr>
        <p:spPr>
          <a:xfrm>
            <a:off x="8836953" y="4958191"/>
            <a:ext cx="3283547" cy="707886"/>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chemeClr val="tx1"/>
              </a:buClr>
              <a:buSzTx/>
              <a:tabLst/>
              <a:defRPr/>
            </a:pPr>
            <a:r>
              <a:rPr kumimoji="0" lang="sv-SE" sz="2000" b="0" i="0" u="none" strike="noStrike" kern="1200" cap="none" spc="0" normalizeH="0" baseline="0" noProof="0">
                <a:ln>
                  <a:noFill/>
                </a:ln>
                <a:effectLst/>
                <a:uLnTx/>
                <a:uFillTx/>
                <a:latin typeface="Calibri"/>
                <a:ea typeface="+mn-ea"/>
                <a:cs typeface="+mn-cs"/>
              </a:rPr>
              <a:t>Goda organisatoriska förutsättningar</a:t>
            </a:r>
          </a:p>
        </p:txBody>
      </p:sp>
      <p:pic>
        <p:nvPicPr>
          <p:cNvPr id="16" name="Bildobjekt 15">
            <a:extLst>
              <a:ext uri="{FF2B5EF4-FFF2-40B4-BE49-F238E27FC236}">
                <a16:creationId xmlns:a16="http://schemas.microsoft.com/office/drawing/2014/main" id="{4E75C507-6FCD-6FE9-7BD9-3503C5D182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0376" y="2949453"/>
            <a:ext cx="1705820" cy="1705820"/>
          </a:xfrm>
          <a:prstGeom prst="rect">
            <a:avLst/>
          </a:prstGeom>
        </p:spPr>
      </p:pic>
      <p:sp>
        <p:nvSpPr>
          <p:cNvPr id="18" name="textruta 17">
            <a:extLst>
              <a:ext uri="{FF2B5EF4-FFF2-40B4-BE49-F238E27FC236}">
                <a16:creationId xmlns:a16="http://schemas.microsoft.com/office/drawing/2014/main" id="{18D72102-5B5F-CCFD-027F-67A8D9938FB2}"/>
              </a:ext>
            </a:extLst>
          </p:cNvPr>
          <p:cNvSpPr txBox="1"/>
          <p:nvPr/>
        </p:nvSpPr>
        <p:spPr>
          <a:xfrm>
            <a:off x="331342" y="2072453"/>
            <a:ext cx="2225320" cy="58477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chemeClr val="tx1"/>
              </a:buClr>
              <a:buSzTx/>
              <a:tabLst/>
              <a:defRPr/>
            </a:pPr>
            <a:r>
              <a:rPr kumimoji="0" lang="sv-SE" sz="1600" b="0" i="0" u="none" strike="noStrike" kern="1200" cap="none" spc="0" normalizeH="0" baseline="0" noProof="0">
                <a:ln>
                  <a:noFill/>
                </a:ln>
                <a:effectLst/>
                <a:uLnTx/>
                <a:uFillTx/>
                <a:latin typeface="Calibri"/>
                <a:ea typeface="+mn-ea"/>
                <a:cs typeface="+mn-cs"/>
              </a:rPr>
              <a:t>Vad är organisatoriska förutsättningar?</a:t>
            </a:r>
          </a:p>
        </p:txBody>
      </p:sp>
      <p:sp>
        <p:nvSpPr>
          <p:cNvPr id="19" name="textruta 18">
            <a:extLst>
              <a:ext uri="{FF2B5EF4-FFF2-40B4-BE49-F238E27FC236}">
                <a16:creationId xmlns:a16="http://schemas.microsoft.com/office/drawing/2014/main" id="{ED22C2B6-37E0-7BBA-6C4E-F98915149DAE}"/>
              </a:ext>
            </a:extLst>
          </p:cNvPr>
          <p:cNvSpPr txBox="1"/>
          <p:nvPr/>
        </p:nvSpPr>
        <p:spPr>
          <a:xfrm>
            <a:off x="2495600" y="2068959"/>
            <a:ext cx="2225320" cy="58477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chemeClr val="tx1"/>
              </a:buClr>
              <a:buSzTx/>
              <a:tabLst/>
              <a:defRPr/>
            </a:pPr>
            <a:r>
              <a:rPr kumimoji="0" lang="sv-SE" sz="1600" b="0" i="0" u="none" strike="noStrike" kern="1200" cap="none" spc="0" normalizeH="0" baseline="0" noProof="0">
                <a:ln>
                  <a:noFill/>
                </a:ln>
                <a:effectLst/>
                <a:uLnTx/>
                <a:uFillTx/>
                <a:latin typeface="Calibri"/>
                <a:ea typeface="+mn-ea"/>
                <a:cs typeface="+mn-cs"/>
              </a:rPr>
              <a:t>Samsyn</a:t>
            </a:r>
          </a:p>
          <a:p>
            <a:pPr marR="0" lvl="0" algn="ctr" defTabSz="914400" rtl="0" eaLnBrk="1" fontAlgn="auto" latinLnBrk="0" hangingPunct="1">
              <a:lnSpc>
                <a:spcPct val="100000"/>
              </a:lnSpc>
              <a:spcBef>
                <a:spcPts val="0"/>
              </a:spcBef>
              <a:spcAft>
                <a:spcPts val="0"/>
              </a:spcAft>
              <a:buClr>
                <a:schemeClr val="tx1"/>
              </a:buClr>
              <a:buSzTx/>
              <a:tabLst/>
              <a:defRPr/>
            </a:pPr>
            <a:r>
              <a:rPr lang="sv-SE" sz="1600">
                <a:latin typeface="Calibri"/>
              </a:rPr>
              <a:t>Gemensamt språk</a:t>
            </a:r>
            <a:endParaRPr kumimoji="0" lang="sv-SE" sz="1600" b="0" i="0" u="none" strike="noStrike" kern="1200" cap="none" spc="0" normalizeH="0" baseline="0" noProof="0">
              <a:ln>
                <a:noFill/>
              </a:ln>
              <a:effectLst/>
              <a:uLnTx/>
              <a:uFillTx/>
              <a:latin typeface="Calibri"/>
              <a:ea typeface="+mn-ea"/>
              <a:cs typeface="+mn-cs"/>
            </a:endParaRPr>
          </a:p>
        </p:txBody>
      </p:sp>
      <p:sp>
        <p:nvSpPr>
          <p:cNvPr id="20" name="textruta 19">
            <a:extLst>
              <a:ext uri="{FF2B5EF4-FFF2-40B4-BE49-F238E27FC236}">
                <a16:creationId xmlns:a16="http://schemas.microsoft.com/office/drawing/2014/main" id="{A524E748-02E5-BD26-39C7-00DEABD04850}"/>
              </a:ext>
            </a:extLst>
          </p:cNvPr>
          <p:cNvSpPr txBox="1"/>
          <p:nvPr/>
        </p:nvSpPr>
        <p:spPr>
          <a:xfrm>
            <a:off x="4590013" y="1584300"/>
            <a:ext cx="2623816" cy="107721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chemeClr val="tx1"/>
              </a:buClr>
              <a:buSzTx/>
              <a:tabLst/>
              <a:defRPr/>
            </a:pPr>
            <a:r>
              <a:rPr kumimoji="0" lang="sv-SE" sz="1600" b="0" i="0" u="none" strike="noStrike" kern="1200" cap="none" spc="0" normalizeH="0" baseline="0" noProof="0">
                <a:ln>
                  <a:noFill/>
                </a:ln>
                <a:effectLst/>
                <a:uLnTx/>
                <a:uFillTx/>
                <a:latin typeface="Calibri"/>
                <a:ea typeface="+mn-ea"/>
                <a:cs typeface="+mn-cs"/>
              </a:rPr>
              <a:t>Hur har cheferna det?</a:t>
            </a:r>
          </a:p>
          <a:p>
            <a:pPr marR="0" lvl="0" algn="ctr" defTabSz="914400" rtl="0" eaLnBrk="1" fontAlgn="auto" latinLnBrk="0" hangingPunct="1">
              <a:lnSpc>
                <a:spcPct val="100000"/>
              </a:lnSpc>
              <a:spcBef>
                <a:spcPts val="0"/>
              </a:spcBef>
              <a:spcAft>
                <a:spcPts val="0"/>
              </a:spcAft>
              <a:buClr>
                <a:schemeClr val="tx1"/>
              </a:buClr>
              <a:buSzTx/>
              <a:tabLst/>
              <a:defRPr/>
            </a:pPr>
            <a:r>
              <a:rPr lang="sv-SE" sz="1600">
                <a:latin typeface="Calibri"/>
              </a:rPr>
              <a:t>Vad gör cheferna?</a:t>
            </a:r>
          </a:p>
          <a:p>
            <a:pPr marR="0" lvl="0" algn="ctr" defTabSz="914400" rtl="0" eaLnBrk="1" fontAlgn="auto" latinLnBrk="0" hangingPunct="1">
              <a:lnSpc>
                <a:spcPct val="100000"/>
              </a:lnSpc>
              <a:spcBef>
                <a:spcPts val="0"/>
              </a:spcBef>
              <a:spcAft>
                <a:spcPts val="0"/>
              </a:spcAft>
              <a:buClr>
                <a:schemeClr val="tx1"/>
              </a:buClr>
              <a:buSzTx/>
              <a:tabLst/>
              <a:defRPr/>
            </a:pPr>
            <a:r>
              <a:rPr kumimoji="0" lang="sv-SE" sz="1600" b="0" i="0" u="none" strike="noStrike" kern="1200" cap="none" spc="0" normalizeH="0" baseline="0" noProof="0">
                <a:ln>
                  <a:noFill/>
                </a:ln>
                <a:effectLst/>
                <a:uLnTx/>
                <a:uFillTx/>
                <a:latin typeface="Calibri"/>
                <a:ea typeface="+mn-ea"/>
                <a:cs typeface="+mn-cs"/>
              </a:rPr>
              <a:t>Hur ser kommunikations-vägar</a:t>
            </a:r>
            <a:r>
              <a:rPr kumimoji="0" lang="sv-SE" sz="1600" b="0" i="0" u="none" strike="noStrike" kern="1200" cap="none" spc="0" normalizeH="0" noProof="0">
                <a:ln>
                  <a:noFill/>
                </a:ln>
                <a:effectLst/>
                <a:uLnTx/>
                <a:uFillTx/>
                <a:latin typeface="Calibri"/>
                <a:ea typeface="+mn-ea"/>
                <a:cs typeface="+mn-cs"/>
              </a:rPr>
              <a:t> och stöd</a:t>
            </a:r>
            <a:r>
              <a:rPr kumimoji="0" lang="sv-SE" sz="1600" b="0" i="0" u="none" strike="noStrike" kern="1200" cap="none" spc="0" normalizeH="0" baseline="0" noProof="0">
                <a:ln>
                  <a:noFill/>
                </a:ln>
                <a:effectLst/>
                <a:uLnTx/>
                <a:uFillTx/>
                <a:latin typeface="Calibri"/>
                <a:ea typeface="+mn-ea"/>
                <a:cs typeface="+mn-cs"/>
              </a:rPr>
              <a:t> ut?</a:t>
            </a:r>
          </a:p>
        </p:txBody>
      </p:sp>
      <p:sp>
        <p:nvSpPr>
          <p:cNvPr id="21" name="textruta 20">
            <a:extLst>
              <a:ext uri="{FF2B5EF4-FFF2-40B4-BE49-F238E27FC236}">
                <a16:creationId xmlns:a16="http://schemas.microsoft.com/office/drawing/2014/main" id="{B0485344-C75F-E3CC-086F-64BFB36C4F6F}"/>
              </a:ext>
            </a:extLst>
          </p:cNvPr>
          <p:cNvSpPr txBox="1"/>
          <p:nvPr/>
        </p:nvSpPr>
        <p:spPr>
          <a:xfrm>
            <a:off x="7137930" y="1822737"/>
            <a:ext cx="2043035" cy="83099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chemeClr val="tx1"/>
              </a:buClr>
              <a:buSzTx/>
              <a:tabLst/>
              <a:defRPr/>
            </a:pPr>
            <a:r>
              <a:rPr kumimoji="0" lang="sv-SE" sz="1600" b="0" i="0" u="none" strike="noStrike" kern="1200" cap="none" spc="0" normalizeH="0" baseline="0" noProof="0">
                <a:ln>
                  <a:noFill/>
                </a:ln>
                <a:effectLst/>
                <a:uLnTx/>
                <a:uFillTx/>
                <a:latin typeface="Calibri"/>
                <a:ea typeface="+mn-ea"/>
                <a:cs typeface="+mn-cs"/>
              </a:rPr>
              <a:t>Handlingsplaner på olika nivåer i organisationen</a:t>
            </a:r>
          </a:p>
        </p:txBody>
      </p:sp>
    </p:spTree>
    <p:extLst>
      <p:ext uri="{BB962C8B-B14F-4D97-AF65-F5344CB8AC3E}">
        <p14:creationId xmlns:p14="http://schemas.microsoft.com/office/powerpoint/2010/main" val="106474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95766F7-4084-A6BC-BEEF-DA05808B46F7}"/>
              </a:ext>
            </a:extLst>
          </p:cNvPr>
          <p:cNvPicPr>
            <a:picLocks noChangeAspect="1"/>
          </p:cNvPicPr>
          <p:nvPr/>
        </p:nvPicPr>
        <p:blipFill>
          <a:blip r:embed="rId3"/>
          <a:srcRect l="3072" t="3563" r="3308" b="5411"/>
          <a:stretch>
            <a:fillRect/>
          </a:stretch>
        </p:blipFill>
        <p:spPr>
          <a:xfrm>
            <a:off x="1564741" y="1704338"/>
            <a:ext cx="9062518" cy="3888831"/>
          </a:xfrm>
          <a:custGeom>
            <a:avLst/>
            <a:gdLst>
              <a:gd name="connsiteX0" fmla="*/ 196307 w 9578567"/>
              <a:gd name="connsiteY0" fmla="*/ 0 h 4110274"/>
              <a:gd name="connsiteX1" fmla="*/ 9382260 w 9578567"/>
              <a:gd name="connsiteY1" fmla="*/ 0 h 4110274"/>
              <a:gd name="connsiteX2" fmla="*/ 9578567 w 9578567"/>
              <a:gd name="connsiteY2" fmla="*/ 196307 h 4110274"/>
              <a:gd name="connsiteX3" fmla="*/ 9578567 w 9578567"/>
              <a:gd name="connsiteY3" fmla="*/ 3913967 h 4110274"/>
              <a:gd name="connsiteX4" fmla="*/ 9382260 w 9578567"/>
              <a:gd name="connsiteY4" fmla="*/ 4110274 h 4110274"/>
              <a:gd name="connsiteX5" fmla="*/ 196307 w 9578567"/>
              <a:gd name="connsiteY5" fmla="*/ 4110274 h 4110274"/>
              <a:gd name="connsiteX6" fmla="*/ 0 w 9578567"/>
              <a:gd name="connsiteY6" fmla="*/ 3913967 h 4110274"/>
              <a:gd name="connsiteX7" fmla="*/ 0 w 9578567"/>
              <a:gd name="connsiteY7" fmla="*/ 196307 h 4110274"/>
              <a:gd name="connsiteX8" fmla="*/ 196307 w 9578567"/>
              <a:gd name="connsiteY8" fmla="*/ 0 h 411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8567" h="4110274">
                <a:moveTo>
                  <a:pt x="196307" y="0"/>
                </a:moveTo>
                <a:lnTo>
                  <a:pt x="9382260" y="0"/>
                </a:lnTo>
                <a:cubicBezTo>
                  <a:pt x="9490677" y="0"/>
                  <a:pt x="9578567" y="87890"/>
                  <a:pt x="9578567" y="196307"/>
                </a:cubicBezTo>
                <a:lnTo>
                  <a:pt x="9578567" y="3913967"/>
                </a:lnTo>
                <a:cubicBezTo>
                  <a:pt x="9578567" y="4022384"/>
                  <a:pt x="9490677" y="4110274"/>
                  <a:pt x="9382260" y="4110274"/>
                </a:cubicBezTo>
                <a:lnTo>
                  <a:pt x="196307" y="4110274"/>
                </a:lnTo>
                <a:cubicBezTo>
                  <a:pt x="87890" y="4110274"/>
                  <a:pt x="0" y="4022384"/>
                  <a:pt x="0" y="3913967"/>
                </a:cubicBezTo>
                <a:lnTo>
                  <a:pt x="0" y="196307"/>
                </a:lnTo>
                <a:cubicBezTo>
                  <a:pt x="0" y="87890"/>
                  <a:pt x="87890" y="0"/>
                  <a:pt x="196307" y="0"/>
                </a:cubicBezTo>
                <a:close/>
              </a:path>
            </a:pathLst>
          </a:custGeom>
          <a:ln>
            <a:noFill/>
          </a:ln>
          <a:effectLst>
            <a:outerShdw blurRad="292100" dist="139700" dir="2700000" algn="tl" rotWithShape="0">
              <a:srgbClr val="333333">
                <a:alpha val="65000"/>
              </a:srgbClr>
            </a:outerShdw>
          </a:effectLst>
        </p:spPr>
      </p:pic>
      <p:sp>
        <p:nvSpPr>
          <p:cNvPr id="5" name="Rubrik 4">
            <a:extLst>
              <a:ext uri="{FF2B5EF4-FFF2-40B4-BE49-F238E27FC236}">
                <a16:creationId xmlns:a16="http://schemas.microsoft.com/office/drawing/2014/main" id="{F554568F-338F-C24A-36A8-B62BD863FB9F}"/>
              </a:ext>
            </a:extLst>
          </p:cNvPr>
          <p:cNvSpPr>
            <a:spLocks noGrp="1"/>
          </p:cNvSpPr>
          <p:nvPr>
            <p:ph type="title"/>
          </p:nvPr>
        </p:nvSpPr>
        <p:spPr/>
        <p:txBody>
          <a:bodyPr/>
          <a:lstStyle/>
          <a:p>
            <a:r>
              <a:rPr lang="sv-SE"/>
              <a:t>Centrala frågor att arbeta med tillsammans</a:t>
            </a:r>
          </a:p>
        </p:txBody>
      </p:sp>
      <p:sp>
        <p:nvSpPr>
          <p:cNvPr id="2" name="Platshållare för text 1">
            <a:extLst>
              <a:ext uri="{FF2B5EF4-FFF2-40B4-BE49-F238E27FC236}">
                <a16:creationId xmlns:a16="http://schemas.microsoft.com/office/drawing/2014/main" id="{49559003-08DD-41D2-CD66-D97A8E0BD444}"/>
              </a:ext>
            </a:extLst>
          </p:cNvPr>
          <p:cNvSpPr>
            <a:spLocks noGrp="1"/>
          </p:cNvSpPr>
          <p:nvPr>
            <p:ph type="body" sz="quarter" idx="14"/>
          </p:nvPr>
        </p:nvSpPr>
        <p:spPr/>
        <p:txBody>
          <a:bodyPr/>
          <a:lstStyle/>
          <a:p>
            <a:r>
              <a:rPr lang="sv-SE"/>
              <a:t>Chefoskopet: Kunskaper</a:t>
            </a:r>
          </a:p>
        </p:txBody>
      </p:sp>
    </p:spTree>
    <p:extLst>
      <p:ext uri="{BB962C8B-B14F-4D97-AF65-F5344CB8AC3E}">
        <p14:creationId xmlns:p14="http://schemas.microsoft.com/office/powerpoint/2010/main" val="4138573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B4FB4B93-E48C-8B74-E1E8-0402BB3D7441}"/>
              </a:ext>
            </a:extLst>
          </p:cNvPr>
          <p:cNvSpPr txBox="1"/>
          <p:nvPr/>
        </p:nvSpPr>
        <p:spPr>
          <a:xfrm>
            <a:off x="6312024" y="1825806"/>
            <a:ext cx="5040560" cy="1481257"/>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sv-SE" sz="2400" b="1">
                <a:solidFill>
                  <a:schemeClr val="accent2"/>
                </a:solidFill>
              </a:rPr>
              <a:t>Kartlägga</a:t>
            </a:r>
            <a:endParaRPr lang="sv-SE" sz="3600">
              <a:solidFill>
                <a:schemeClr val="accent2"/>
              </a:solidFill>
            </a:endParaRPr>
          </a:p>
          <a:p>
            <a:pPr marL="342900" indent="-342900">
              <a:buFont typeface="Arial" panose="020B0604020202020204" pitchFamily="34" charset="0"/>
              <a:buChar char="•"/>
            </a:pPr>
            <a:r>
              <a:rPr lang="sv-SE" sz="1900">
                <a:solidFill>
                  <a:schemeClr val="tx1"/>
                </a:solidFill>
              </a:rPr>
              <a:t>Enkät </a:t>
            </a:r>
            <a:r>
              <a:rPr lang="sv-SE" sz="1900" i="1">
                <a:solidFill>
                  <a:schemeClr val="tx1"/>
                </a:solidFill>
              </a:rPr>
              <a:t>Hur har cheferna det? </a:t>
            </a:r>
            <a:r>
              <a:rPr lang="sv-SE" sz="1900">
                <a:solidFill>
                  <a:schemeClr val="tx1"/>
                </a:solidFill>
              </a:rPr>
              <a:t>+ aktivitet</a:t>
            </a:r>
          </a:p>
          <a:p>
            <a:pPr marL="342900" indent="-342900">
              <a:buFont typeface="Arial" panose="020B0604020202020204" pitchFamily="34" charset="0"/>
              <a:buChar char="•"/>
            </a:pPr>
            <a:r>
              <a:rPr lang="sv-SE" sz="1900">
                <a:solidFill>
                  <a:schemeClr val="tx1"/>
                </a:solidFill>
              </a:rPr>
              <a:t>Loggbok </a:t>
            </a:r>
            <a:r>
              <a:rPr lang="sv-SE" sz="1900" i="1">
                <a:solidFill>
                  <a:schemeClr val="tx1"/>
                </a:solidFill>
              </a:rPr>
              <a:t>Vad gör cheferna? </a:t>
            </a:r>
            <a:r>
              <a:rPr lang="sv-SE" sz="1900">
                <a:solidFill>
                  <a:schemeClr val="tx1"/>
                </a:solidFill>
              </a:rPr>
              <a:t>+ aktivitet</a:t>
            </a:r>
          </a:p>
          <a:p>
            <a:pPr marL="342900" indent="-342900">
              <a:buFont typeface="Arial" panose="020B0604020202020204" pitchFamily="34" charset="0"/>
              <a:buChar char="•"/>
            </a:pPr>
            <a:r>
              <a:rPr lang="sv-SE" sz="1900">
                <a:solidFill>
                  <a:schemeClr val="tx1"/>
                </a:solidFill>
              </a:rPr>
              <a:t>Aktivitet </a:t>
            </a:r>
            <a:r>
              <a:rPr lang="sv-SE" sz="1900" i="1">
                <a:solidFill>
                  <a:schemeClr val="tx1"/>
                </a:solidFill>
              </a:rPr>
              <a:t>Kommunikationsvägar och stöd</a:t>
            </a:r>
            <a:endParaRPr lang="sv-SE" sz="1900">
              <a:solidFill>
                <a:schemeClr val="tx1"/>
              </a:solidFill>
            </a:endParaRPr>
          </a:p>
        </p:txBody>
      </p:sp>
      <p:sp>
        <p:nvSpPr>
          <p:cNvPr id="11" name="textruta 10">
            <a:extLst>
              <a:ext uri="{FF2B5EF4-FFF2-40B4-BE49-F238E27FC236}">
                <a16:creationId xmlns:a16="http://schemas.microsoft.com/office/drawing/2014/main" id="{359AD1ED-A281-7362-6CED-E2BAAF5959F5}"/>
              </a:ext>
            </a:extLst>
          </p:cNvPr>
          <p:cNvSpPr txBox="1"/>
          <p:nvPr/>
        </p:nvSpPr>
        <p:spPr>
          <a:xfrm>
            <a:off x="909664" y="3659652"/>
            <a:ext cx="5040560" cy="1481257"/>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sv-SE" sz="2400" b="1">
                <a:solidFill>
                  <a:schemeClr val="accent2"/>
                </a:solidFill>
              </a:rPr>
              <a:t>Dela värld</a:t>
            </a:r>
            <a:endParaRPr lang="sv-SE" sz="2400">
              <a:solidFill>
                <a:schemeClr val="accent2"/>
              </a:solidFill>
            </a:endParaRPr>
          </a:p>
          <a:p>
            <a:pPr marL="342900" indent="-342900">
              <a:buFont typeface="Arial" panose="020B0604020202020204" pitchFamily="34" charset="0"/>
              <a:buChar char="•"/>
            </a:pPr>
            <a:r>
              <a:rPr lang="sv-SE" sz="1900"/>
              <a:t>Stöd för resultatsammanställning </a:t>
            </a:r>
          </a:p>
          <a:p>
            <a:pPr marL="342900" indent="-342900">
              <a:buFont typeface="Arial" panose="020B0604020202020204" pitchFamily="34" charset="0"/>
              <a:buChar char="•"/>
            </a:pPr>
            <a:r>
              <a:rPr lang="sv-SE" sz="1900" b="0">
                <a:solidFill>
                  <a:schemeClr val="tx1"/>
                </a:solidFill>
              </a:rPr>
              <a:t>Aktivitet </a:t>
            </a:r>
            <a:r>
              <a:rPr lang="sv-SE" sz="1900" b="0" i="1">
                <a:solidFill>
                  <a:schemeClr val="tx1"/>
                </a:solidFill>
              </a:rPr>
              <a:t>Dela värld</a:t>
            </a:r>
          </a:p>
          <a:p>
            <a:pPr marL="342900" indent="-342900">
              <a:buFont typeface="Arial" panose="020B0604020202020204" pitchFamily="34" charset="0"/>
              <a:buChar char="•"/>
            </a:pPr>
            <a:endParaRPr lang="sv-SE" sz="1900" b="0">
              <a:solidFill>
                <a:schemeClr val="tx1"/>
              </a:solidFill>
            </a:endParaRPr>
          </a:p>
        </p:txBody>
      </p:sp>
      <p:sp>
        <p:nvSpPr>
          <p:cNvPr id="2" name="Rubrik 1">
            <a:extLst>
              <a:ext uri="{FF2B5EF4-FFF2-40B4-BE49-F238E27FC236}">
                <a16:creationId xmlns:a16="http://schemas.microsoft.com/office/drawing/2014/main" id="{5F138486-0F6F-46E4-BF5F-1D1770E2723D}"/>
              </a:ext>
            </a:extLst>
          </p:cNvPr>
          <p:cNvSpPr>
            <a:spLocks noGrp="1"/>
          </p:cNvSpPr>
          <p:nvPr>
            <p:ph type="title"/>
          </p:nvPr>
        </p:nvSpPr>
        <p:spPr>
          <a:xfrm>
            <a:off x="368866" y="692696"/>
            <a:ext cx="11487773" cy="720080"/>
          </a:xfrm>
        </p:spPr>
        <p:txBody>
          <a:bodyPr/>
          <a:lstStyle/>
          <a:p>
            <a:r>
              <a:rPr lang="sv-SE"/>
              <a:t>Metoder för att skapa nulägesbild</a:t>
            </a:r>
          </a:p>
        </p:txBody>
      </p:sp>
      <p:sp>
        <p:nvSpPr>
          <p:cNvPr id="5" name="Platshållare för text 4">
            <a:extLst>
              <a:ext uri="{FF2B5EF4-FFF2-40B4-BE49-F238E27FC236}">
                <a16:creationId xmlns:a16="http://schemas.microsoft.com/office/drawing/2014/main" id="{CF8702D5-3FD3-ABA3-DB8D-71468B87A4AF}"/>
              </a:ext>
            </a:extLst>
          </p:cNvPr>
          <p:cNvSpPr>
            <a:spLocks noGrp="1"/>
          </p:cNvSpPr>
          <p:nvPr>
            <p:ph type="body" sz="quarter" idx="14"/>
          </p:nvPr>
        </p:nvSpPr>
        <p:spPr>
          <a:xfrm>
            <a:off x="368867" y="361950"/>
            <a:ext cx="11487772" cy="330746"/>
          </a:xfrm>
        </p:spPr>
        <p:txBody>
          <a:bodyPr/>
          <a:lstStyle/>
          <a:p>
            <a:r>
              <a:rPr lang="sv-SE"/>
              <a:t>Chefoskopet: Metoder</a:t>
            </a:r>
          </a:p>
        </p:txBody>
      </p:sp>
      <p:sp>
        <p:nvSpPr>
          <p:cNvPr id="9" name="textruta 8">
            <a:extLst>
              <a:ext uri="{FF2B5EF4-FFF2-40B4-BE49-F238E27FC236}">
                <a16:creationId xmlns:a16="http://schemas.microsoft.com/office/drawing/2014/main" id="{90C1B0E5-817B-F049-3B48-34CC41DFC904}"/>
              </a:ext>
            </a:extLst>
          </p:cNvPr>
          <p:cNvSpPr txBox="1"/>
          <p:nvPr/>
        </p:nvSpPr>
        <p:spPr>
          <a:xfrm>
            <a:off x="909664" y="1825806"/>
            <a:ext cx="5040560" cy="1481257"/>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sv-SE" sz="2400" b="1">
                <a:solidFill>
                  <a:schemeClr val="accent2"/>
                </a:solidFill>
              </a:rPr>
              <a:t>Inventera behov</a:t>
            </a:r>
            <a:endParaRPr lang="sv-SE" sz="2400">
              <a:solidFill>
                <a:schemeClr val="accent2"/>
              </a:solidFill>
            </a:endParaRPr>
          </a:p>
          <a:p>
            <a:pPr marL="342900" indent="-342900">
              <a:buFont typeface="Arial" panose="020B0604020202020204" pitchFamily="34" charset="0"/>
              <a:buChar char="•"/>
            </a:pPr>
            <a:r>
              <a:rPr lang="sv-SE" sz="1900"/>
              <a:t>Formulär + analysstöd</a:t>
            </a:r>
          </a:p>
          <a:p>
            <a:pPr marL="342900" indent="-342900">
              <a:buFont typeface="Arial" panose="020B0604020202020204" pitchFamily="34" charset="0"/>
              <a:buChar char="•"/>
            </a:pPr>
            <a:endParaRPr lang="sv-SE" sz="1900"/>
          </a:p>
          <a:p>
            <a:pPr marL="342900" indent="-342900">
              <a:buFont typeface="Arial" panose="020B0604020202020204" pitchFamily="34" charset="0"/>
              <a:buChar char="•"/>
            </a:pPr>
            <a:endParaRPr lang="sv-SE" sz="1900"/>
          </a:p>
        </p:txBody>
      </p:sp>
      <p:sp>
        <p:nvSpPr>
          <p:cNvPr id="12" name="textruta 11">
            <a:extLst>
              <a:ext uri="{FF2B5EF4-FFF2-40B4-BE49-F238E27FC236}">
                <a16:creationId xmlns:a16="http://schemas.microsoft.com/office/drawing/2014/main" id="{30590860-ECB7-68B0-6047-4576DA577EB8}"/>
              </a:ext>
            </a:extLst>
          </p:cNvPr>
          <p:cNvSpPr txBox="1"/>
          <p:nvPr/>
        </p:nvSpPr>
        <p:spPr>
          <a:xfrm>
            <a:off x="6312024" y="3720093"/>
            <a:ext cx="5040560" cy="1481257"/>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sv-SE" sz="2400" b="1">
                <a:solidFill>
                  <a:schemeClr val="accent2"/>
                </a:solidFill>
              </a:rPr>
              <a:t>Åtgärda och följ upp</a:t>
            </a:r>
            <a:endParaRPr lang="sv-SE" sz="2400">
              <a:solidFill>
                <a:schemeClr val="accent2"/>
              </a:solidFill>
            </a:endParaRPr>
          </a:p>
          <a:p>
            <a:pPr marL="342900" indent="-342900">
              <a:buFont typeface="Arial" panose="020B0604020202020204" pitchFamily="34" charset="0"/>
              <a:buChar char="•"/>
            </a:pPr>
            <a:r>
              <a:rPr lang="sv-SE" sz="1900">
                <a:solidFill>
                  <a:schemeClr val="tx1"/>
                </a:solidFill>
              </a:rPr>
              <a:t>Stöd att ta fram och följa upp </a:t>
            </a:r>
            <a:br>
              <a:rPr lang="sv-SE" sz="1900">
                <a:solidFill>
                  <a:schemeClr val="tx1"/>
                </a:solidFill>
              </a:rPr>
            </a:br>
            <a:r>
              <a:rPr lang="sv-SE" sz="1900">
                <a:solidFill>
                  <a:schemeClr val="tx1"/>
                </a:solidFill>
              </a:rPr>
              <a:t>handlingsplan med åtgärder</a:t>
            </a:r>
          </a:p>
          <a:p>
            <a:pPr marL="342900" indent="-342900">
              <a:buFont typeface="Arial" panose="020B0604020202020204" pitchFamily="34" charset="0"/>
              <a:buChar char="•"/>
            </a:pPr>
            <a:endParaRPr lang="sv-SE" sz="1900">
              <a:solidFill>
                <a:schemeClr val="tx1"/>
              </a:solidFill>
            </a:endParaRPr>
          </a:p>
        </p:txBody>
      </p:sp>
      <p:pic>
        <p:nvPicPr>
          <p:cNvPr id="4" name="Bildobjekt 3">
            <a:extLst>
              <a:ext uri="{FF2B5EF4-FFF2-40B4-BE49-F238E27FC236}">
                <a16:creationId xmlns:a16="http://schemas.microsoft.com/office/drawing/2014/main" id="{D2BB038F-C328-6FB9-D338-402B2D7199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046" y="1873512"/>
            <a:ext cx="591686" cy="591686"/>
          </a:xfrm>
          <a:prstGeom prst="rect">
            <a:avLst/>
          </a:prstGeom>
        </p:spPr>
      </p:pic>
      <p:pic>
        <p:nvPicPr>
          <p:cNvPr id="7" name="Bildobjekt 6">
            <a:extLst>
              <a:ext uri="{FF2B5EF4-FFF2-40B4-BE49-F238E27FC236}">
                <a16:creationId xmlns:a16="http://schemas.microsoft.com/office/drawing/2014/main" id="{601EED66-1BD2-F0A5-08BF-AE550781E5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2347" y="1905316"/>
            <a:ext cx="514087" cy="514087"/>
          </a:xfrm>
          <a:prstGeom prst="rect">
            <a:avLst/>
          </a:prstGeom>
        </p:spPr>
      </p:pic>
      <p:pic>
        <p:nvPicPr>
          <p:cNvPr id="13" name="Bildobjekt 12">
            <a:extLst>
              <a:ext uri="{FF2B5EF4-FFF2-40B4-BE49-F238E27FC236}">
                <a16:creationId xmlns:a16="http://schemas.microsoft.com/office/drawing/2014/main" id="{53E20064-2A00-086D-997E-9FA8915348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1301" y="3720093"/>
            <a:ext cx="559882" cy="559882"/>
          </a:xfrm>
          <a:prstGeom prst="rect">
            <a:avLst/>
          </a:prstGeom>
        </p:spPr>
      </p:pic>
      <p:pic>
        <p:nvPicPr>
          <p:cNvPr id="15" name="Bildobjekt 14">
            <a:extLst>
              <a:ext uri="{FF2B5EF4-FFF2-40B4-BE49-F238E27FC236}">
                <a16:creationId xmlns:a16="http://schemas.microsoft.com/office/drawing/2014/main" id="{2DAB53FF-6909-3ECB-95E7-0C98C6D04A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347" y="3781570"/>
            <a:ext cx="514087" cy="514087"/>
          </a:xfrm>
          <a:prstGeom prst="rect">
            <a:avLst/>
          </a:prstGeom>
        </p:spPr>
      </p:pic>
    </p:spTree>
    <p:extLst>
      <p:ext uri="{BB962C8B-B14F-4D97-AF65-F5344CB8AC3E}">
        <p14:creationId xmlns:p14="http://schemas.microsoft.com/office/powerpoint/2010/main" val="279997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E189C4-1DDD-908E-BABB-3217CF451821}"/>
              </a:ext>
            </a:extLst>
          </p:cNvPr>
          <p:cNvSpPr>
            <a:spLocks noGrp="1"/>
          </p:cNvSpPr>
          <p:nvPr>
            <p:ph type="title"/>
          </p:nvPr>
        </p:nvSpPr>
        <p:spPr>
          <a:xfrm>
            <a:off x="368866" y="692696"/>
            <a:ext cx="11487773" cy="720080"/>
          </a:xfrm>
        </p:spPr>
        <p:txBody>
          <a:bodyPr/>
          <a:lstStyle/>
          <a:p>
            <a:r>
              <a:rPr lang="sv-SE"/>
              <a:t>Systematiskt arbetssätt </a:t>
            </a:r>
          </a:p>
        </p:txBody>
      </p:sp>
      <p:sp>
        <p:nvSpPr>
          <p:cNvPr id="3" name="Platshållare för text 2">
            <a:extLst>
              <a:ext uri="{FF2B5EF4-FFF2-40B4-BE49-F238E27FC236}">
                <a16:creationId xmlns:a16="http://schemas.microsoft.com/office/drawing/2014/main" id="{EEBB09CE-032C-45BD-118B-DD21E96ADD42}"/>
              </a:ext>
            </a:extLst>
          </p:cNvPr>
          <p:cNvSpPr>
            <a:spLocks noGrp="1"/>
          </p:cNvSpPr>
          <p:nvPr>
            <p:ph type="body" sz="quarter" idx="14"/>
          </p:nvPr>
        </p:nvSpPr>
        <p:spPr>
          <a:xfrm>
            <a:off x="368867" y="361950"/>
            <a:ext cx="11487772" cy="330746"/>
          </a:xfrm>
        </p:spPr>
        <p:txBody>
          <a:bodyPr/>
          <a:lstStyle/>
          <a:p>
            <a:r>
              <a:rPr lang="sv-SE"/>
              <a:t>Chefoskopet</a:t>
            </a:r>
          </a:p>
        </p:txBody>
      </p:sp>
      <p:pic>
        <p:nvPicPr>
          <p:cNvPr id="6" name="Bildobjekt 5">
            <a:extLst>
              <a:ext uri="{FF2B5EF4-FFF2-40B4-BE49-F238E27FC236}">
                <a16:creationId xmlns:a16="http://schemas.microsoft.com/office/drawing/2014/main" id="{8F169826-6F27-18DC-817E-C4E60E846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329" y="1605793"/>
            <a:ext cx="4726983" cy="4672960"/>
          </a:xfrm>
          <a:prstGeom prst="rect">
            <a:avLst/>
          </a:prstGeom>
        </p:spPr>
      </p:pic>
    </p:spTree>
    <p:extLst>
      <p:ext uri="{BB962C8B-B14F-4D97-AF65-F5344CB8AC3E}">
        <p14:creationId xmlns:p14="http://schemas.microsoft.com/office/powerpoint/2010/main" val="176093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utomhus, bänk, sitter&#10;&#10;Automatiskt genererad beskrivning">
            <a:extLst>
              <a:ext uri="{FF2B5EF4-FFF2-40B4-BE49-F238E27FC236}">
                <a16:creationId xmlns:a16="http://schemas.microsoft.com/office/drawing/2014/main" id="{912777FF-7FF1-2731-46B7-35F929856F9D}"/>
              </a:ext>
            </a:extLst>
          </p:cNvPr>
          <p:cNvPicPr>
            <a:picLocks noChangeAspect="1"/>
          </p:cNvPicPr>
          <p:nvPr/>
        </p:nvPicPr>
        <p:blipFill rotWithShape="1">
          <a:blip r:embed="rId3">
            <a:extLst>
              <a:ext uri="{28A0092B-C50C-407E-A947-70E740481C1C}">
                <a14:useLocalDpi xmlns:a14="http://schemas.microsoft.com/office/drawing/2010/main" val="0"/>
              </a:ext>
            </a:extLst>
          </a:blip>
          <a:srcRect r="11111"/>
          <a:stretch/>
        </p:blipFill>
        <p:spPr>
          <a:xfrm>
            <a:off x="0" y="0"/>
            <a:ext cx="12192000" cy="6858000"/>
          </a:xfrm>
          <a:prstGeom prst="rect">
            <a:avLst/>
          </a:prstGeom>
        </p:spPr>
      </p:pic>
      <p:sp>
        <p:nvSpPr>
          <p:cNvPr id="6" name="Frihandsfigur: Form 5">
            <a:hlinkClick r:id="rId4"/>
            <a:extLst>
              <a:ext uri="{FF2B5EF4-FFF2-40B4-BE49-F238E27FC236}">
                <a16:creationId xmlns:a16="http://schemas.microsoft.com/office/drawing/2014/main" id="{F9009E05-306D-C6C4-05BE-6AE7EF9E3113}"/>
              </a:ext>
            </a:extLst>
          </p:cNvPr>
          <p:cNvSpPr/>
          <p:nvPr/>
        </p:nvSpPr>
        <p:spPr>
          <a:xfrm>
            <a:off x="7199696" y="2908166"/>
            <a:ext cx="4992304" cy="3949834"/>
          </a:xfrm>
          <a:custGeom>
            <a:avLst/>
            <a:gdLst>
              <a:gd name="connsiteX0" fmla="*/ 3248527 w 4992304"/>
              <a:gd name="connsiteY0" fmla="*/ 0 h 3949834"/>
              <a:gd name="connsiteX1" fmla="*/ 4796968 w 4992304"/>
              <a:gd name="connsiteY1" fmla="*/ 392080 h 3949834"/>
              <a:gd name="connsiteX2" fmla="*/ 4992304 w 4992304"/>
              <a:gd name="connsiteY2" fmla="*/ 510749 h 3949834"/>
              <a:gd name="connsiteX3" fmla="*/ 4992304 w 4992304"/>
              <a:gd name="connsiteY3" fmla="*/ 3949834 h 3949834"/>
              <a:gd name="connsiteX4" fmla="*/ 76758 w 4992304"/>
              <a:gd name="connsiteY4" fmla="*/ 3949834 h 3949834"/>
              <a:gd name="connsiteX5" fmla="*/ 65999 w 4992304"/>
              <a:gd name="connsiteY5" fmla="*/ 3903219 h 3949834"/>
              <a:gd name="connsiteX6" fmla="*/ 0 w 4992304"/>
              <a:gd name="connsiteY6" fmla="*/ 3248527 h 3949834"/>
              <a:gd name="connsiteX7" fmla="*/ 3248527 w 4992304"/>
              <a:gd name="connsiteY7" fmla="*/ 0 h 39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2304" h="3949834">
                <a:moveTo>
                  <a:pt x="3248527" y="0"/>
                </a:moveTo>
                <a:cubicBezTo>
                  <a:pt x="3809187" y="0"/>
                  <a:pt x="4336673" y="142033"/>
                  <a:pt x="4796968" y="392080"/>
                </a:cubicBezTo>
                <a:lnTo>
                  <a:pt x="4992304" y="510749"/>
                </a:lnTo>
                <a:lnTo>
                  <a:pt x="4992304" y="3949834"/>
                </a:lnTo>
                <a:lnTo>
                  <a:pt x="76758" y="3949834"/>
                </a:lnTo>
                <a:lnTo>
                  <a:pt x="65999" y="3903219"/>
                </a:lnTo>
                <a:cubicBezTo>
                  <a:pt x="22726" y="3691747"/>
                  <a:pt x="0" y="3472791"/>
                  <a:pt x="0" y="3248527"/>
                </a:cubicBezTo>
                <a:cubicBezTo>
                  <a:pt x="0" y="1454415"/>
                  <a:pt x="1454415" y="0"/>
                  <a:pt x="32485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540000" rtlCol="0" anchor="ctr">
            <a:noAutofit/>
          </a:bodyPr>
          <a:lstStyle/>
          <a:p>
            <a:pPr algn="r"/>
            <a:r>
              <a:rPr lang="sv-SE" sz="2400">
                <a:latin typeface="+mj-lt"/>
              </a:rPr>
              <a:t>”Vi får begrepp</a:t>
            </a:r>
            <a:br>
              <a:rPr lang="sv-SE" sz="2400">
                <a:latin typeface="+mj-lt"/>
              </a:rPr>
            </a:br>
            <a:r>
              <a:rPr lang="sv-SE" sz="2400">
                <a:latin typeface="+mj-lt"/>
              </a:rPr>
              <a:t>och ett gemensamt språk</a:t>
            </a:r>
            <a:br>
              <a:rPr lang="sv-SE" sz="2400">
                <a:latin typeface="+mj-lt"/>
              </a:rPr>
            </a:br>
            <a:r>
              <a:rPr lang="sv-SE" sz="2400">
                <a:latin typeface="+mj-lt"/>
              </a:rPr>
              <a:t>och det ger samsyn och </a:t>
            </a:r>
            <a:br>
              <a:rPr lang="sv-SE" sz="2400">
                <a:latin typeface="+mj-lt"/>
              </a:rPr>
            </a:br>
            <a:r>
              <a:rPr lang="sv-SE" sz="2400">
                <a:latin typeface="+mj-lt"/>
              </a:rPr>
              <a:t>förbättrad dialog. </a:t>
            </a:r>
            <a:br>
              <a:rPr lang="sv-SE" sz="2400">
                <a:latin typeface="+mj-lt"/>
              </a:rPr>
            </a:br>
            <a:r>
              <a:rPr lang="sv-SE" sz="2400">
                <a:latin typeface="+mj-lt"/>
              </a:rPr>
              <a:t>Det blir struktur i arbetet.”</a:t>
            </a:r>
          </a:p>
          <a:p>
            <a:pPr algn="r"/>
            <a:endParaRPr lang="sv-SE" sz="2400"/>
          </a:p>
          <a:p>
            <a:pPr algn="r"/>
            <a:r>
              <a:rPr lang="sv-SE" sz="1600"/>
              <a:t>Ledningsgrupperna i Kävlinge, Burlöv och Lomma </a:t>
            </a:r>
          </a:p>
        </p:txBody>
      </p:sp>
      <p:pic>
        <p:nvPicPr>
          <p:cNvPr id="7" name="Bildobjekt 6">
            <a:extLst>
              <a:ext uri="{FF2B5EF4-FFF2-40B4-BE49-F238E27FC236}">
                <a16:creationId xmlns:a16="http://schemas.microsoft.com/office/drawing/2014/main" id="{C5321DCE-F2AC-B1A9-084D-E29A7C3BC9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40934"/>
            <a:ext cx="3098382" cy="1017066"/>
          </a:xfrm>
          <a:prstGeom prst="rect">
            <a:avLst/>
          </a:prstGeom>
        </p:spPr>
      </p:pic>
    </p:spTree>
    <p:extLst>
      <p:ext uri="{BB962C8B-B14F-4D97-AF65-F5344CB8AC3E}">
        <p14:creationId xmlns:p14="http://schemas.microsoft.com/office/powerpoint/2010/main" val="277149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a 4">
            <a:hlinkClick r:id="" action="ppaction://media"/>
            <a:extLst>
              <a:ext uri="{FF2B5EF4-FFF2-40B4-BE49-F238E27FC236}">
                <a16:creationId xmlns:a16="http://schemas.microsoft.com/office/drawing/2014/main" id="{4CF3C2AC-1658-2AD0-ABDD-C99D3CDF4526}"/>
              </a:ext>
            </a:extLst>
          </p:cNvPr>
          <p:cNvPicPr>
            <a:picLocks noGrp="1" noRot="1" noChangeAspect="1"/>
          </p:cNvPicPr>
          <p:nvPr>
            <p:ph type="media" sz="quarter" idx="10"/>
            <a:videoFile r:link="rId1"/>
          </p:nvPr>
        </p:nvPicPr>
        <p:blipFill>
          <a:blip r:embed="rId4">
            <a:extLst>
              <a:ext uri="{28A0092B-C50C-407E-A947-70E740481C1C}">
                <a14:useLocalDpi xmlns:a14="http://schemas.microsoft.com/office/drawing/2010/main" val="0"/>
              </a:ext>
            </a:extLst>
          </a:blip>
          <a:srcRect/>
          <a:stretch/>
        </p:blipFill>
        <p:spPr>
          <a:xfrm>
            <a:off x="26988" y="15180"/>
            <a:ext cx="12138025" cy="6827639"/>
          </a:xfrm>
          <a:prstGeom prst="rect">
            <a:avLst/>
          </a:prstGeom>
        </p:spPr>
      </p:pic>
    </p:spTree>
    <p:extLst>
      <p:ext uri="{BB962C8B-B14F-4D97-AF65-F5344CB8AC3E}">
        <p14:creationId xmlns:p14="http://schemas.microsoft.com/office/powerpoint/2010/main" val="33216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39279F3-678E-053C-B46E-4D7A4EDB83BB}"/>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891044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F8342816-58EE-5B18-593D-632AFB735A0E}"/>
              </a:ext>
            </a:extLst>
          </p:cNvPr>
          <p:cNvGraphicFramePr>
            <a:graphicFrameLocks noGrp="1"/>
          </p:cNvGraphicFramePr>
          <p:nvPr/>
        </p:nvGraphicFramePr>
        <p:xfrm>
          <a:off x="839416" y="1480388"/>
          <a:ext cx="10633899" cy="4178485"/>
        </p:xfrm>
        <a:graphic>
          <a:graphicData uri="http://schemas.openxmlformats.org/drawingml/2006/table">
            <a:tbl>
              <a:tblPr firstRow="1" firstCol="1" bandRow="1">
                <a:tableStyleId>{5940675A-B579-460E-94D1-54222C63F5DA}</a:tableStyleId>
              </a:tblPr>
              <a:tblGrid>
                <a:gridCol w="402243">
                  <a:extLst>
                    <a:ext uri="{9D8B030D-6E8A-4147-A177-3AD203B41FA5}">
                      <a16:colId xmlns:a16="http://schemas.microsoft.com/office/drawing/2014/main" val="1120589987"/>
                    </a:ext>
                  </a:extLst>
                </a:gridCol>
                <a:gridCol w="1414914">
                  <a:extLst>
                    <a:ext uri="{9D8B030D-6E8A-4147-A177-3AD203B41FA5}">
                      <a16:colId xmlns:a16="http://schemas.microsoft.com/office/drawing/2014/main" val="3585790126"/>
                    </a:ext>
                  </a:extLst>
                </a:gridCol>
                <a:gridCol w="3619099">
                  <a:extLst>
                    <a:ext uri="{9D8B030D-6E8A-4147-A177-3AD203B41FA5}">
                      <a16:colId xmlns:a16="http://schemas.microsoft.com/office/drawing/2014/main" val="2638072267"/>
                    </a:ext>
                  </a:extLst>
                </a:gridCol>
                <a:gridCol w="1068404">
                  <a:extLst>
                    <a:ext uri="{9D8B030D-6E8A-4147-A177-3AD203B41FA5}">
                      <a16:colId xmlns:a16="http://schemas.microsoft.com/office/drawing/2014/main" val="3891320465"/>
                    </a:ext>
                  </a:extLst>
                </a:gridCol>
                <a:gridCol w="1376413">
                  <a:extLst>
                    <a:ext uri="{9D8B030D-6E8A-4147-A177-3AD203B41FA5}">
                      <a16:colId xmlns:a16="http://schemas.microsoft.com/office/drawing/2014/main" val="2268717420"/>
                    </a:ext>
                  </a:extLst>
                </a:gridCol>
                <a:gridCol w="1376413">
                  <a:extLst>
                    <a:ext uri="{9D8B030D-6E8A-4147-A177-3AD203B41FA5}">
                      <a16:colId xmlns:a16="http://schemas.microsoft.com/office/drawing/2014/main" val="2770800400"/>
                    </a:ext>
                  </a:extLst>
                </a:gridCol>
                <a:gridCol w="1376413">
                  <a:extLst>
                    <a:ext uri="{9D8B030D-6E8A-4147-A177-3AD203B41FA5}">
                      <a16:colId xmlns:a16="http://schemas.microsoft.com/office/drawing/2014/main" val="3782932055"/>
                    </a:ext>
                  </a:extLst>
                </a:gridCol>
              </a:tblGrid>
              <a:tr h="254051">
                <a:tc>
                  <a:txBody>
                    <a:bodyPr/>
                    <a:lstStyle/>
                    <a:p>
                      <a:pPr algn="l">
                        <a:lnSpc>
                          <a:spcPct val="107000"/>
                        </a:lnSpc>
                        <a:spcAft>
                          <a:spcPts val="800"/>
                        </a:spcAft>
                      </a:pPr>
                      <a:r>
                        <a:rPr lang="sv-SE" sz="1200" b="1">
                          <a:effectLst/>
                        </a:rPr>
                        <a:t>ÅR</a:t>
                      </a:r>
                      <a:endParaRPr lang="sv-SE" sz="1200" b="1">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sv-SE" sz="1200" b="1">
                          <a:effectLst/>
                        </a:rPr>
                        <a:t>MÅNAD</a:t>
                      </a:r>
                      <a:endParaRPr lang="sv-SE" sz="1200" b="1">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l">
                        <a:lnSpc>
                          <a:spcPct val="107000"/>
                        </a:lnSpc>
                        <a:spcAft>
                          <a:spcPts val="800"/>
                        </a:spcAft>
                      </a:pPr>
                      <a:r>
                        <a:rPr lang="sv-SE" sz="1200" b="1">
                          <a:effectLst/>
                        </a:rPr>
                        <a:t>AKTIVITET</a:t>
                      </a:r>
                      <a:endParaRPr lang="sv-SE" sz="1200" b="1">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l">
                        <a:lnSpc>
                          <a:spcPct val="107000"/>
                        </a:lnSpc>
                        <a:spcAft>
                          <a:spcPts val="800"/>
                        </a:spcAft>
                      </a:pPr>
                      <a:r>
                        <a:rPr lang="sv-SE" sz="1200" b="1">
                          <a:effectLst/>
                        </a:rPr>
                        <a:t>TID</a:t>
                      </a:r>
                      <a:endParaRPr lang="sv-SE" sz="1200" b="1">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LEDNINGS-GRUPPEN</a:t>
                      </a:r>
                    </a:p>
                  </a:txBody>
                  <a:tcPr marL="73821" marR="73821" marT="0" marB="0" anchor="ctr"/>
                </a:tc>
                <a:tc>
                  <a:txBody>
                    <a:bodyPr/>
                    <a:lstStyle/>
                    <a:p>
                      <a:pPr algn="ctr">
                        <a:lnSpc>
                          <a:spcPct val="107000"/>
                        </a:lnSpc>
                        <a:spcAft>
                          <a:spcPts val="80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VERKSAMHETS-NÄRA CHEFER OCH NÄRMSTA CHEF</a:t>
                      </a:r>
                    </a:p>
                  </a:txBody>
                  <a:tcPr marL="73821" marR="73821" marT="0" marB="0" anchor="ctr"/>
                </a:tc>
                <a:tc>
                  <a:txBody>
                    <a:bodyPr/>
                    <a:lstStyle/>
                    <a:p>
                      <a:pPr algn="ctr">
                        <a:lnSpc>
                          <a:spcPct val="107000"/>
                        </a:lnSpc>
                        <a:spcAft>
                          <a:spcPts val="80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HR</a:t>
                      </a:r>
                    </a:p>
                  </a:txBody>
                  <a:tcPr marL="73821" marR="73821" marT="0" marB="0" anchor="ctr"/>
                </a:tc>
                <a:extLst>
                  <a:ext uri="{0D108BD9-81ED-4DB2-BD59-A6C34878D82A}">
                    <a16:rowId xmlns:a16="http://schemas.microsoft.com/office/drawing/2014/main" val="3310171041"/>
                  </a:ext>
                </a:extLst>
              </a:tr>
              <a:tr h="360000">
                <a:tc>
                  <a:txBody>
                    <a:bodyPr/>
                    <a:lstStyle/>
                    <a:p>
                      <a:pPr algn="ctr">
                        <a:lnSpc>
                          <a:spcPct val="107000"/>
                        </a:lnSpc>
                        <a:spcAft>
                          <a:spcPts val="800"/>
                        </a:spcAft>
                      </a:pPr>
                      <a:r>
                        <a:rPr lang="sv-SE" sz="1400">
                          <a:effectLst/>
                        </a:rPr>
                        <a:t>1</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latin typeface="Calibri" panose="020F0502020204030204" pitchFamily="34" charset="0"/>
                          <a:ea typeface="Calibri" panose="020F0502020204030204" pitchFamily="34" charset="0"/>
                          <a:cs typeface="Times New Roman" panose="02020603050405020304" pitchFamily="18" charset="0"/>
                        </a:rPr>
                        <a:t>Januari</a:t>
                      </a: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Förstå</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3"/>
                    </a:solidFill>
                  </a:tcPr>
                </a:tc>
                <a:tc>
                  <a:txBody>
                    <a:bodyPr/>
                    <a:lstStyle/>
                    <a:p>
                      <a:pPr algn="l">
                        <a:lnSpc>
                          <a:spcPct val="107000"/>
                        </a:lnSpc>
                        <a:spcAft>
                          <a:spcPts val="800"/>
                        </a:spcAft>
                      </a:pPr>
                      <a:r>
                        <a:rPr lang="sv-SE" sz="1400">
                          <a:effectLst/>
                        </a:rPr>
                        <a:t>2 tim</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3963656550"/>
                  </a:ext>
                </a:extLst>
              </a:tr>
              <a:tr h="360000">
                <a:tc>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Februari</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Utforska</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3"/>
                    </a:solidFill>
                  </a:tcPr>
                </a:tc>
                <a:tc>
                  <a:txBody>
                    <a:bodyPr/>
                    <a:lstStyle/>
                    <a:p>
                      <a:pPr algn="l">
                        <a:lnSpc>
                          <a:spcPct val="107000"/>
                        </a:lnSpc>
                        <a:spcAft>
                          <a:spcPts val="800"/>
                        </a:spcAft>
                      </a:pPr>
                      <a:r>
                        <a:rPr lang="sv-SE" sz="1400">
                          <a:effectLst/>
                        </a:rPr>
                        <a:t>2 tim</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4159438183"/>
                  </a:ext>
                </a:extLst>
              </a:tr>
              <a:tr h="360000">
                <a:tc>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Mar</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Förändra</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3"/>
                    </a:solidFill>
                  </a:tcPr>
                </a:tc>
                <a:tc>
                  <a:txBody>
                    <a:bodyPr/>
                    <a:lstStyle/>
                    <a:p>
                      <a:pPr algn="l">
                        <a:lnSpc>
                          <a:spcPct val="107000"/>
                        </a:lnSpc>
                        <a:spcAft>
                          <a:spcPts val="800"/>
                        </a:spcAft>
                      </a:pPr>
                      <a:r>
                        <a:rPr lang="sv-SE" sz="1400">
                          <a:effectLst/>
                        </a:rPr>
                        <a:t>2 tim</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2960400038"/>
                  </a:ext>
                </a:extLst>
              </a:tr>
              <a:tr h="360000">
                <a:tc>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April</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Ev. Inventera behov</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1"/>
                    </a:solidFill>
                  </a:tcPr>
                </a:tc>
                <a:tc>
                  <a:txBody>
                    <a:bodyPr/>
                    <a:lstStyle/>
                    <a:p>
                      <a:pPr algn="l">
                        <a:lnSpc>
                          <a:spcPct val="107000"/>
                        </a:lnSpc>
                        <a:spcAft>
                          <a:spcPts val="800"/>
                        </a:spcAft>
                      </a:pPr>
                      <a:r>
                        <a:rPr lang="sv-SE" sz="1400">
                          <a:effectLst/>
                        </a:rPr>
                        <a:t> </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1667266312"/>
                  </a:ext>
                </a:extLst>
              </a:tr>
              <a:tr h="360000">
                <a:tc>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Maj</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Kartlägga – Krav och resurser</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1"/>
                    </a:solidFill>
                  </a:tcPr>
                </a:tc>
                <a:tc>
                  <a:txBody>
                    <a:bodyPr/>
                    <a:lstStyle/>
                    <a:p>
                      <a:pPr algn="l">
                        <a:lnSpc>
                          <a:spcPct val="107000"/>
                        </a:lnSpc>
                        <a:spcAft>
                          <a:spcPts val="800"/>
                        </a:spcAft>
                      </a:pPr>
                      <a:r>
                        <a:rPr lang="sv-SE" sz="1400">
                          <a:effectLst/>
                        </a:rPr>
                        <a:t>2 tim/grupp</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852007389"/>
                  </a:ext>
                </a:extLst>
              </a:tr>
              <a:tr h="360000">
                <a:tc>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Juni</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Kartlägga – Arbetstidens fördelning</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1"/>
                    </a:solidFill>
                  </a:tcPr>
                </a:tc>
                <a:tc>
                  <a:txBody>
                    <a:bodyPr/>
                    <a:lstStyle/>
                    <a:p>
                      <a:pPr algn="l">
                        <a:lnSpc>
                          <a:spcPct val="107000"/>
                        </a:lnSpc>
                        <a:spcAft>
                          <a:spcPts val="800"/>
                        </a:spcAft>
                      </a:pPr>
                      <a:r>
                        <a:rPr lang="sv-SE" sz="1400">
                          <a:effectLst/>
                        </a:rPr>
                        <a:t>2 tim/grupp</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760184134"/>
                  </a:ext>
                </a:extLst>
              </a:tr>
              <a:tr h="360000">
                <a:tc rowSpan="3">
                  <a:txBody>
                    <a:bodyPr/>
                    <a:lstStyle/>
                    <a:p>
                      <a:pPr algn="ctr">
                        <a:lnSpc>
                          <a:spcPct val="107000"/>
                        </a:lnSpc>
                        <a:spcAft>
                          <a:spcPts val="800"/>
                        </a:spcAft>
                      </a:pPr>
                      <a:endParaRPr lang="sv-SE" sz="1400">
                        <a:effectLst/>
                        <a:latin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September</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Kartlägga – Kommunikationsvägar och stöd</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1"/>
                    </a:solidFill>
                  </a:tcPr>
                </a:tc>
                <a:tc>
                  <a:txBody>
                    <a:bodyPr/>
                    <a:lstStyle/>
                    <a:p>
                      <a:pPr algn="l">
                        <a:lnSpc>
                          <a:spcPct val="107000"/>
                        </a:lnSpc>
                        <a:spcAft>
                          <a:spcPts val="800"/>
                        </a:spcAft>
                      </a:pPr>
                      <a:r>
                        <a:rPr lang="sv-SE" sz="1400">
                          <a:effectLst/>
                        </a:rPr>
                        <a:t>2 tim/grupp</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78931846"/>
                  </a:ext>
                </a:extLst>
              </a:tr>
              <a:tr h="360000">
                <a:tc vMerge="1">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Oktober</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Dela värld</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1"/>
                    </a:solidFill>
                  </a:tcPr>
                </a:tc>
                <a:tc>
                  <a:txBody>
                    <a:bodyPr/>
                    <a:lstStyle/>
                    <a:p>
                      <a:pPr algn="l">
                        <a:lnSpc>
                          <a:spcPct val="107000"/>
                        </a:lnSpc>
                        <a:spcAft>
                          <a:spcPts val="800"/>
                        </a:spcAft>
                      </a:pPr>
                      <a:r>
                        <a:rPr lang="sv-SE" sz="1400">
                          <a:effectLst/>
                        </a:rPr>
                        <a:t>2 tim</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1817337798"/>
                  </a:ext>
                </a:extLst>
              </a:tr>
              <a:tr h="360000">
                <a:tc vMerge="1">
                  <a:txBody>
                    <a:bodyPr/>
                    <a:lstStyle/>
                    <a:p>
                      <a:pPr algn="ctr">
                        <a:lnSpc>
                          <a:spcPct val="107000"/>
                        </a:lnSpc>
                        <a:spcAft>
                          <a:spcPts val="800"/>
                        </a:spcAft>
                      </a:pPr>
                      <a:r>
                        <a:rPr lang="sv-SE" sz="1400">
                          <a:effectLst/>
                        </a:rPr>
                        <a:t>2</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November </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Handlingsplaner med åtgärder</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1"/>
                    </a:solidFill>
                  </a:tcPr>
                </a:tc>
                <a:tc>
                  <a:txBody>
                    <a:bodyPr/>
                    <a:lstStyle/>
                    <a:p>
                      <a:pPr algn="l">
                        <a:lnSpc>
                          <a:spcPct val="107000"/>
                        </a:lnSpc>
                        <a:spcAft>
                          <a:spcPts val="800"/>
                        </a:spcAft>
                      </a:pPr>
                      <a:r>
                        <a:rPr lang="sv-SE" sz="1400">
                          <a:effectLst/>
                        </a:rPr>
                        <a:t>1,5 tim</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1614870120"/>
                  </a:ext>
                </a:extLst>
              </a:tr>
              <a:tr h="360000">
                <a:tc>
                  <a:txBody>
                    <a:bodyPr/>
                    <a:lstStyle/>
                    <a:p>
                      <a:pPr algn="ctr">
                        <a:lnSpc>
                          <a:spcPct val="107000"/>
                        </a:lnSpc>
                        <a:spcAft>
                          <a:spcPts val="800"/>
                        </a:spcAft>
                      </a:pPr>
                      <a:r>
                        <a:rPr lang="sv-SE" sz="1400">
                          <a:effectLst/>
                          <a:latin typeface="Calibri" panose="020F0502020204030204" pitchFamily="34" charset="0"/>
                          <a:ea typeface="Calibri" panose="020F0502020204030204" pitchFamily="34" charset="0"/>
                          <a:cs typeface="Times New Roman" panose="02020603050405020304" pitchFamily="18" charset="0"/>
                        </a:rPr>
                        <a:t>2</a:t>
                      </a:r>
                    </a:p>
                  </a:txBody>
                  <a:tcPr marL="73821" marR="73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Januari </a:t>
                      </a:r>
                      <a:r>
                        <a:rPr lang="sv-SE" sz="1400">
                          <a:effectLst/>
                          <a:sym typeface="Wingdings" panose="05000000000000000000" pitchFamily="2" charset="2"/>
                        </a:rPr>
                        <a:t></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Följa upp</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1"/>
                    </a:solidFill>
                  </a:tcPr>
                </a:tc>
                <a:tc>
                  <a:txBody>
                    <a:bodyPr/>
                    <a:lstStyle/>
                    <a:p>
                      <a:pPr algn="l">
                        <a:lnSpc>
                          <a:spcPct val="107000"/>
                        </a:lnSpc>
                        <a:spcAft>
                          <a:spcPts val="800"/>
                        </a:spcAft>
                      </a:pPr>
                      <a:r>
                        <a:rPr lang="sv-SE" sz="1400">
                          <a:effectLst/>
                        </a:rPr>
                        <a:t>30 min </a:t>
                      </a:r>
                      <a:r>
                        <a:rPr lang="sv-SE" sz="1400">
                          <a:effectLst/>
                          <a:sym typeface="Wingdings" panose="05000000000000000000" pitchFamily="2" charset="2"/>
                        </a:rPr>
                        <a:t></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4035182040"/>
                  </a:ext>
                </a:extLst>
              </a:tr>
            </a:tbl>
          </a:graphicData>
        </a:graphic>
      </p:graphicFrame>
      <p:sp>
        <p:nvSpPr>
          <p:cNvPr id="4" name="Rubrik 3">
            <a:extLst>
              <a:ext uri="{FF2B5EF4-FFF2-40B4-BE49-F238E27FC236}">
                <a16:creationId xmlns:a16="http://schemas.microsoft.com/office/drawing/2014/main" id="{2EC2B62C-D8D1-0CCC-D279-80AB01A3E84C}"/>
              </a:ext>
            </a:extLst>
          </p:cNvPr>
          <p:cNvSpPr>
            <a:spLocks noGrp="1"/>
          </p:cNvSpPr>
          <p:nvPr>
            <p:ph type="title"/>
          </p:nvPr>
        </p:nvSpPr>
        <p:spPr>
          <a:xfrm>
            <a:off x="368866" y="692696"/>
            <a:ext cx="11487773" cy="720080"/>
          </a:xfrm>
        </p:spPr>
        <p:txBody>
          <a:bodyPr/>
          <a:lstStyle/>
          <a:p>
            <a:r>
              <a:rPr lang="sv-SE"/>
              <a:t>Exempel på tidplan</a:t>
            </a:r>
          </a:p>
        </p:txBody>
      </p:sp>
      <p:sp>
        <p:nvSpPr>
          <p:cNvPr id="3" name="Platshållare för text 2">
            <a:extLst>
              <a:ext uri="{FF2B5EF4-FFF2-40B4-BE49-F238E27FC236}">
                <a16:creationId xmlns:a16="http://schemas.microsoft.com/office/drawing/2014/main" id="{5BF3B7B2-FF58-9053-7C7A-42FD6BE9666B}"/>
              </a:ext>
            </a:extLst>
          </p:cNvPr>
          <p:cNvSpPr>
            <a:spLocks noGrp="1"/>
          </p:cNvSpPr>
          <p:nvPr>
            <p:ph type="body" sz="quarter" idx="14"/>
          </p:nvPr>
        </p:nvSpPr>
        <p:spPr>
          <a:xfrm>
            <a:off x="368867" y="361950"/>
            <a:ext cx="11487772" cy="330746"/>
          </a:xfrm>
        </p:spPr>
        <p:txBody>
          <a:bodyPr/>
          <a:lstStyle/>
          <a:p>
            <a:r>
              <a:rPr lang="sv-SE"/>
              <a:t>Chefoskopet</a:t>
            </a:r>
          </a:p>
        </p:txBody>
      </p:sp>
    </p:spTree>
    <p:extLst>
      <p:ext uri="{BB962C8B-B14F-4D97-AF65-F5344CB8AC3E}">
        <p14:creationId xmlns:p14="http://schemas.microsoft.com/office/powerpoint/2010/main" val="3348952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C5FCE5D-81B6-8B31-E49A-B418CC2F2470}"/>
              </a:ext>
            </a:extLst>
          </p:cNvPr>
          <p:cNvSpPr txBox="1"/>
          <p:nvPr/>
        </p:nvSpPr>
        <p:spPr>
          <a:xfrm>
            <a:off x="1841398" y="1991569"/>
            <a:ext cx="4322017" cy="369332"/>
          </a:xfrm>
          <a:prstGeom prst="rect">
            <a:avLst/>
          </a:prstGeom>
          <a:noFill/>
        </p:spPr>
        <p:txBody>
          <a:bodyPr wrap="none" rtlCol="0">
            <a:spAutoFit/>
          </a:bodyPr>
          <a:lstStyle/>
          <a:p>
            <a:r>
              <a:rPr lang="sv-SE" b="1"/>
              <a:t>Övergripande ledning och politiker/styrelse</a:t>
            </a:r>
          </a:p>
        </p:txBody>
      </p:sp>
      <p:grpSp>
        <p:nvGrpSpPr>
          <p:cNvPr id="18" name="Grupp 17">
            <a:extLst>
              <a:ext uri="{FF2B5EF4-FFF2-40B4-BE49-F238E27FC236}">
                <a16:creationId xmlns:a16="http://schemas.microsoft.com/office/drawing/2014/main" id="{92D9DF09-1184-CE00-6A3A-0474097BE708}"/>
              </a:ext>
            </a:extLst>
          </p:cNvPr>
          <p:cNvGrpSpPr/>
          <p:nvPr/>
        </p:nvGrpSpPr>
        <p:grpSpPr>
          <a:xfrm>
            <a:off x="2213873" y="2548347"/>
            <a:ext cx="3676060" cy="2951889"/>
            <a:chOff x="2213873" y="2548347"/>
            <a:chExt cx="3676060" cy="2951889"/>
          </a:xfrm>
        </p:grpSpPr>
        <p:sp>
          <p:nvSpPr>
            <p:cNvPr id="5" name="Rektangel: rundade hörn 4">
              <a:extLst>
                <a:ext uri="{FF2B5EF4-FFF2-40B4-BE49-F238E27FC236}">
                  <a16:creationId xmlns:a16="http://schemas.microsoft.com/office/drawing/2014/main" id="{84F0CECF-89A2-8C3A-63FD-FE2C973961FB}"/>
                </a:ext>
              </a:extLst>
            </p:cNvPr>
            <p:cNvSpPr/>
            <p:nvPr/>
          </p:nvSpPr>
          <p:spPr>
            <a:xfrm>
              <a:off x="2218623" y="2548347"/>
              <a:ext cx="1598805" cy="9226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b="1">
                  <a:solidFill>
                    <a:schemeClr val="tx1"/>
                  </a:solidFill>
                </a:rPr>
                <a:t>Förstå</a:t>
              </a:r>
              <a:br>
                <a:rPr lang="sv-SE">
                  <a:solidFill>
                    <a:schemeClr val="tx1"/>
                  </a:solidFill>
                </a:rPr>
              </a:br>
              <a:r>
                <a:rPr lang="sv-SE">
                  <a:solidFill>
                    <a:schemeClr val="tx1"/>
                  </a:solidFill>
                </a:rPr>
                <a:t>2-3 </a:t>
              </a:r>
              <a:r>
                <a:rPr lang="sv-SE" err="1">
                  <a:solidFill>
                    <a:schemeClr val="tx1"/>
                  </a:solidFill>
                </a:rPr>
                <a:t>tim</a:t>
              </a:r>
              <a:endParaRPr lang="sv-SE">
                <a:solidFill>
                  <a:schemeClr val="tx1"/>
                </a:solidFill>
              </a:endParaRPr>
            </a:p>
          </p:txBody>
        </p:sp>
        <p:sp>
          <p:nvSpPr>
            <p:cNvPr id="7" name="Rektangel: rundade hörn 6">
              <a:extLst>
                <a:ext uri="{FF2B5EF4-FFF2-40B4-BE49-F238E27FC236}">
                  <a16:creationId xmlns:a16="http://schemas.microsoft.com/office/drawing/2014/main" id="{030E36B9-20A8-3BAC-A821-8214B4247A3A}"/>
                </a:ext>
              </a:extLst>
            </p:cNvPr>
            <p:cNvSpPr/>
            <p:nvPr/>
          </p:nvSpPr>
          <p:spPr>
            <a:xfrm>
              <a:off x="2213873" y="3562959"/>
              <a:ext cx="1598804" cy="9226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b="1">
                  <a:solidFill>
                    <a:schemeClr val="tx1"/>
                  </a:solidFill>
                </a:rPr>
                <a:t>Utforska</a:t>
              </a:r>
              <a:br>
                <a:rPr lang="sv-SE">
                  <a:solidFill>
                    <a:schemeClr val="tx1"/>
                  </a:solidFill>
                </a:rPr>
              </a:br>
              <a:r>
                <a:rPr lang="sv-SE">
                  <a:solidFill>
                    <a:schemeClr val="tx1"/>
                  </a:solidFill>
                </a:rPr>
                <a:t>1,5 </a:t>
              </a:r>
              <a:r>
                <a:rPr lang="sv-SE" err="1">
                  <a:solidFill>
                    <a:schemeClr val="tx1"/>
                  </a:solidFill>
                </a:rPr>
                <a:t>tim</a:t>
              </a:r>
              <a:endParaRPr lang="sv-SE">
                <a:solidFill>
                  <a:schemeClr val="tx1"/>
                </a:solidFill>
              </a:endParaRPr>
            </a:p>
          </p:txBody>
        </p:sp>
        <p:sp>
          <p:nvSpPr>
            <p:cNvPr id="8" name="Rektangel: rundade hörn 7">
              <a:extLst>
                <a:ext uri="{FF2B5EF4-FFF2-40B4-BE49-F238E27FC236}">
                  <a16:creationId xmlns:a16="http://schemas.microsoft.com/office/drawing/2014/main" id="{417E1527-A7C1-2C75-687C-24A1E56BEAAE}"/>
                </a:ext>
              </a:extLst>
            </p:cNvPr>
            <p:cNvSpPr/>
            <p:nvPr/>
          </p:nvSpPr>
          <p:spPr>
            <a:xfrm>
              <a:off x="2213874" y="4577570"/>
              <a:ext cx="1598803" cy="9226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b="1">
                  <a:solidFill>
                    <a:schemeClr val="tx1"/>
                  </a:solidFill>
                </a:rPr>
                <a:t>Förändra</a:t>
              </a:r>
              <a:br>
                <a:rPr lang="sv-SE">
                  <a:solidFill>
                    <a:schemeClr val="tx1"/>
                  </a:solidFill>
                </a:rPr>
              </a:br>
              <a:r>
                <a:rPr lang="sv-SE">
                  <a:solidFill>
                    <a:schemeClr val="tx1"/>
                  </a:solidFill>
                </a:rPr>
                <a:t>1,5-2 </a:t>
              </a:r>
              <a:r>
                <a:rPr lang="sv-SE" err="1">
                  <a:solidFill>
                    <a:schemeClr val="tx1"/>
                  </a:solidFill>
                </a:rPr>
                <a:t>tim</a:t>
              </a:r>
              <a:endParaRPr lang="sv-SE">
                <a:solidFill>
                  <a:schemeClr val="tx1"/>
                </a:solidFill>
              </a:endParaRPr>
            </a:p>
          </p:txBody>
        </p:sp>
        <p:sp>
          <p:nvSpPr>
            <p:cNvPr id="9" name="Rektangel: rundade hörn 8">
              <a:extLst>
                <a:ext uri="{FF2B5EF4-FFF2-40B4-BE49-F238E27FC236}">
                  <a16:creationId xmlns:a16="http://schemas.microsoft.com/office/drawing/2014/main" id="{A1018ED5-A29C-3083-F35A-28774CFE108A}"/>
                </a:ext>
              </a:extLst>
            </p:cNvPr>
            <p:cNvSpPr/>
            <p:nvPr/>
          </p:nvSpPr>
          <p:spPr>
            <a:xfrm>
              <a:off x="3908312" y="3011470"/>
              <a:ext cx="1981621" cy="92333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b="1">
                  <a:solidFill>
                    <a:schemeClr val="tx1"/>
                  </a:solidFill>
                </a:rPr>
                <a:t>Kommunikations-vägar och stöd </a:t>
              </a:r>
            </a:p>
            <a:p>
              <a:pPr algn="ctr"/>
              <a:r>
                <a:rPr lang="sv-SE">
                  <a:solidFill>
                    <a:schemeClr val="tx1"/>
                  </a:solidFill>
                </a:rPr>
                <a:t>2 </a:t>
              </a:r>
              <a:r>
                <a:rPr lang="sv-SE" err="1">
                  <a:solidFill>
                    <a:schemeClr val="tx1"/>
                  </a:solidFill>
                </a:rPr>
                <a:t>tim</a:t>
              </a:r>
              <a:endParaRPr lang="sv-SE">
                <a:solidFill>
                  <a:schemeClr val="tx1"/>
                </a:solidFill>
              </a:endParaRPr>
            </a:p>
          </p:txBody>
        </p:sp>
        <p:sp>
          <p:nvSpPr>
            <p:cNvPr id="10" name="Rektangel: rundade hörn 9">
              <a:extLst>
                <a:ext uri="{FF2B5EF4-FFF2-40B4-BE49-F238E27FC236}">
                  <a16:creationId xmlns:a16="http://schemas.microsoft.com/office/drawing/2014/main" id="{4283B637-CA0A-42C8-58CD-F179F2815C34}"/>
                </a:ext>
              </a:extLst>
            </p:cNvPr>
            <p:cNvSpPr/>
            <p:nvPr/>
          </p:nvSpPr>
          <p:spPr>
            <a:xfrm>
              <a:off x="3908312" y="4023958"/>
              <a:ext cx="1981620" cy="92333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b="1">
                  <a:solidFill>
                    <a:schemeClr val="tx1"/>
                  </a:solidFill>
                </a:rPr>
                <a:t>Dela värld</a:t>
              </a:r>
            </a:p>
            <a:p>
              <a:pPr algn="ctr"/>
              <a:r>
                <a:rPr lang="sv-SE">
                  <a:solidFill>
                    <a:schemeClr val="tx1"/>
                  </a:solidFill>
                </a:rPr>
                <a:t>2 </a:t>
              </a:r>
              <a:r>
                <a:rPr lang="sv-SE" err="1">
                  <a:solidFill>
                    <a:schemeClr val="tx1"/>
                  </a:solidFill>
                </a:rPr>
                <a:t>tim</a:t>
              </a:r>
              <a:endParaRPr lang="sv-SE">
                <a:solidFill>
                  <a:schemeClr val="tx1"/>
                </a:solidFill>
              </a:endParaRPr>
            </a:p>
          </p:txBody>
        </p:sp>
      </p:grpSp>
      <p:sp>
        <p:nvSpPr>
          <p:cNvPr id="11" name="textruta 10">
            <a:extLst>
              <a:ext uri="{FF2B5EF4-FFF2-40B4-BE49-F238E27FC236}">
                <a16:creationId xmlns:a16="http://schemas.microsoft.com/office/drawing/2014/main" id="{150884CE-ACBE-D132-B887-3F07957F7821}"/>
              </a:ext>
            </a:extLst>
          </p:cNvPr>
          <p:cNvSpPr txBox="1"/>
          <p:nvPr/>
        </p:nvSpPr>
        <p:spPr>
          <a:xfrm>
            <a:off x="6096000" y="170421"/>
            <a:ext cx="3628290" cy="1861006"/>
          </a:xfrm>
          <a:prstGeom prst="wedgeEllipseCallout">
            <a:avLst>
              <a:gd name="adj1" fmla="val -56274"/>
              <a:gd name="adj2" fmla="val 8075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sv-SE" sz="1600"/>
              <a:t>Utse processägare som håller kontakt med processledare och ansvarar för kommunikation ut i organisationen.</a:t>
            </a:r>
          </a:p>
        </p:txBody>
      </p:sp>
      <p:sp>
        <p:nvSpPr>
          <p:cNvPr id="12" name="textruta 11">
            <a:extLst>
              <a:ext uri="{FF2B5EF4-FFF2-40B4-BE49-F238E27FC236}">
                <a16:creationId xmlns:a16="http://schemas.microsoft.com/office/drawing/2014/main" id="{0D33594C-416E-D026-A200-5C71E17120AC}"/>
              </a:ext>
            </a:extLst>
          </p:cNvPr>
          <p:cNvSpPr txBox="1"/>
          <p:nvPr/>
        </p:nvSpPr>
        <p:spPr>
          <a:xfrm>
            <a:off x="7318836" y="1991569"/>
            <a:ext cx="3926844" cy="369332"/>
          </a:xfrm>
          <a:prstGeom prst="rect">
            <a:avLst/>
          </a:prstGeom>
          <a:noFill/>
        </p:spPr>
        <p:txBody>
          <a:bodyPr wrap="none" rtlCol="0">
            <a:spAutoFit/>
          </a:bodyPr>
          <a:lstStyle/>
          <a:p>
            <a:r>
              <a:rPr lang="sv-SE" b="1"/>
              <a:t>Verksamhetsnära chefer och deras chef</a:t>
            </a:r>
          </a:p>
        </p:txBody>
      </p:sp>
      <p:grpSp>
        <p:nvGrpSpPr>
          <p:cNvPr id="21" name="Grupp 20">
            <a:extLst>
              <a:ext uri="{FF2B5EF4-FFF2-40B4-BE49-F238E27FC236}">
                <a16:creationId xmlns:a16="http://schemas.microsoft.com/office/drawing/2014/main" id="{74EFAE79-47B6-13C7-D7FA-E6912D39276E}"/>
              </a:ext>
            </a:extLst>
          </p:cNvPr>
          <p:cNvGrpSpPr/>
          <p:nvPr/>
        </p:nvGrpSpPr>
        <p:grpSpPr>
          <a:xfrm>
            <a:off x="7386626" y="2520569"/>
            <a:ext cx="3859054" cy="3172409"/>
            <a:chOff x="7386626" y="2520569"/>
            <a:chExt cx="3859054" cy="3172409"/>
          </a:xfrm>
        </p:grpSpPr>
        <p:sp>
          <p:nvSpPr>
            <p:cNvPr id="13" name="Rektangel: rundade hörn 12">
              <a:extLst>
                <a:ext uri="{FF2B5EF4-FFF2-40B4-BE49-F238E27FC236}">
                  <a16:creationId xmlns:a16="http://schemas.microsoft.com/office/drawing/2014/main" id="{F37D5C6D-C038-6E50-8F88-56871665B02B}"/>
                </a:ext>
              </a:extLst>
            </p:cNvPr>
            <p:cNvSpPr/>
            <p:nvPr/>
          </p:nvSpPr>
          <p:spPr>
            <a:xfrm>
              <a:off x="7386626" y="2530465"/>
              <a:ext cx="1981620" cy="99402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b="1">
                  <a:solidFill>
                    <a:schemeClr val="tx1"/>
                  </a:solidFill>
                </a:rPr>
                <a:t>Enkät 16 frågor</a:t>
              </a:r>
              <a:br>
                <a:rPr lang="sv-SE" b="1">
                  <a:solidFill>
                    <a:schemeClr val="tx1"/>
                  </a:solidFill>
                </a:rPr>
              </a:br>
              <a:r>
                <a:rPr lang="sv-SE" b="1">
                  <a:solidFill>
                    <a:schemeClr val="tx1"/>
                  </a:solidFill>
                </a:rPr>
                <a:t>+ aktivitet</a:t>
              </a:r>
            </a:p>
            <a:p>
              <a:pPr algn="ctr"/>
              <a:r>
                <a:rPr lang="sv-SE">
                  <a:solidFill>
                    <a:schemeClr val="tx1"/>
                  </a:solidFill>
                </a:rPr>
                <a:t>2 </a:t>
              </a:r>
              <a:r>
                <a:rPr lang="sv-SE" err="1">
                  <a:solidFill>
                    <a:schemeClr val="tx1"/>
                  </a:solidFill>
                </a:rPr>
                <a:t>tim</a:t>
              </a:r>
              <a:endParaRPr lang="sv-SE">
                <a:solidFill>
                  <a:schemeClr val="tx1"/>
                </a:solidFill>
              </a:endParaRPr>
            </a:p>
          </p:txBody>
        </p:sp>
        <p:sp>
          <p:nvSpPr>
            <p:cNvPr id="14" name="Rektangel: rundade hörn 13">
              <a:extLst>
                <a:ext uri="{FF2B5EF4-FFF2-40B4-BE49-F238E27FC236}">
                  <a16:creationId xmlns:a16="http://schemas.microsoft.com/office/drawing/2014/main" id="{A5FCC831-46EA-82C3-2D98-242DDBB839D9}"/>
                </a:ext>
              </a:extLst>
            </p:cNvPr>
            <p:cNvSpPr/>
            <p:nvPr/>
          </p:nvSpPr>
          <p:spPr>
            <a:xfrm>
              <a:off x="7386626" y="3614709"/>
              <a:ext cx="1981620" cy="99402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b="1">
                  <a:solidFill>
                    <a:schemeClr val="tx1"/>
                  </a:solidFill>
                </a:rPr>
                <a:t>Loggbok 5 dagar + aktivitet</a:t>
              </a:r>
            </a:p>
            <a:p>
              <a:pPr algn="ctr"/>
              <a:r>
                <a:rPr lang="sv-SE">
                  <a:solidFill>
                    <a:schemeClr val="tx1"/>
                  </a:solidFill>
                </a:rPr>
                <a:t>2 </a:t>
              </a:r>
              <a:r>
                <a:rPr lang="sv-SE" err="1">
                  <a:solidFill>
                    <a:schemeClr val="tx1"/>
                  </a:solidFill>
                </a:rPr>
                <a:t>tim</a:t>
              </a:r>
              <a:endParaRPr lang="sv-SE">
                <a:solidFill>
                  <a:schemeClr val="tx1"/>
                </a:solidFill>
              </a:endParaRPr>
            </a:p>
          </p:txBody>
        </p:sp>
        <p:sp>
          <p:nvSpPr>
            <p:cNvPr id="15" name="Rektangel: rundade hörn 14">
              <a:extLst>
                <a:ext uri="{FF2B5EF4-FFF2-40B4-BE49-F238E27FC236}">
                  <a16:creationId xmlns:a16="http://schemas.microsoft.com/office/drawing/2014/main" id="{E8692DF7-EF59-5A6D-1B81-DA879D97FC8D}"/>
                </a:ext>
              </a:extLst>
            </p:cNvPr>
            <p:cNvSpPr/>
            <p:nvPr/>
          </p:nvSpPr>
          <p:spPr>
            <a:xfrm>
              <a:off x="7386626" y="4698953"/>
              <a:ext cx="1981620" cy="99402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b="1">
                  <a:solidFill>
                    <a:schemeClr val="tx1"/>
                  </a:solidFill>
                </a:rPr>
                <a:t>Kommunikations-vägar och stöd</a:t>
              </a:r>
            </a:p>
            <a:p>
              <a:pPr algn="ctr"/>
              <a:r>
                <a:rPr lang="sv-SE">
                  <a:solidFill>
                    <a:schemeClr val="tx1"/>
                  </a:solidFill>
                </a:rPr>
                <a:t>2 </a:t>
              </a:r>
              <a:r>
                <a:rPr lang="sv-SE" err="1">
                  <a:solidFill>
                    <a:schemeClr val="tx1"/>
                  </a:solidFill>
                </a:rPr>
                <a:t>tim</a:t>
              </a:r>
              <a:endParaRPr lang="sv-SE">
                <a:solidFill>
                  <a:schemeClr val="tx1"/>
                </a:solidFill>
              </a:endParaRPr>
            </a:p>
          </p:txBody>
        </p:sp>
        <p:sp>
          <p:nvSpPr>
            <p:cNvPr id="16" name="Rektangel: rundade hörn 15">
              <a:extLst>
                <a:ext uri="{FF2B5EF4-FFF2-40B4-BE49-F238E27FC236}">
                  <a16:creationId xmlns:a16="http://schemas.microsoft.com/office/drawing/2014/main" id="{496D933C-FAFA-BA6C-D3E1-0544989F8D55}"/>
                </a:ext>
              </a:extLst>
            </p:cNvPr>
            <p:cNvSpPr/>
            <p:nvPr/>
          </p:nvSpPr>
          <p:spPr>
            <a:xfrm>
              <a:off x="9463881" y="2520569"/>
              <a:ext cx="1781799" cy="97798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b="1">
                  <a:solidFill>
                    <a:schemeClr val="tx1"/>
                  </a:solidFill>
                </a:rPr>
                <a:t>Dela värld </a:t>
              </a:r>
            </a:p>
            <a:p>
              <a:pPr algn="ctr"/>
              <a:r>
                <a:rPr lang="sv-SE">
                  <a:solidFill>
                    <a:schemeClr val="tx1"/>
                  </a:solidFill>
                </a:rPr>
                <a:t>2 </a:t>
              </a:r>
              <a:r>
                <a:rPr lang="sv-SE" err="1">
                  <a:solidFill>
                    <a:schemeClr val="tx1"/>
                  </a:solidFill>
                </a:rPr>
                <a:t>tim</a:t>
              </a:r>
              <a:endParaRPr lang="sv-SE">
                <a:solidFill>
                  <a:schemeClr val="tx1"/>
                </a:solidFill>
              </a:endParaRPr>
            </a:p>
          </p:txBody>
        </p:sp>
        <p:sp>
          <p:nvSpPr>
            <p:cNvPr id="17" name="Rektangel: rundade hörn 16">
              <a:extLst>
                <a:ext uri="{FF2B5EF4-FFF2-40B4-BE49-F238E27FC236}">
                  <a16:creationId xmlns:a16="http://schemas.microsoft.com/office/drawing/2014/main" id="{CBF8965B-BAC7-2822-F25C-C48799808025}"/>
                </a:ext>
              </a:extLst>
            </p:cNvPr>
            <p:cNvSpPr/>
            <p:nvPr/>
          </p:nvSpPr>
          <p:spPr>
            <a:xfrm>
              <a:off x="9463881" y="3591285"/>
              <a:ext cx="1781799" cy="10318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b="1">
                  <a:solidFill>
                    <a:schemeClr val="tx1"/>
                  </a:solidFill>
                </a:rPr>
                <a:t>Ta fram handlingsplan </a:t>
              </a:r>
            </a:p>
            <a:p>
              <a:pPr algn="ctr"/>
              <a:r>
                <a:rPr lang="sv-SE">
                  <a:solidFill>
                    <a:schemeClr val="tx1"/>
                  </a:solidFill>
                </a:rPr>
                <a:t>1,5 </a:t>
              </a:r>
              <a:r>
                <a:rPr lang="sv-SE" err="1">
                  <a:solidFill>
                    <a:schemeClr val="tx1"/>
                  </a:solidFill>
                </a:rPr>
                <a:t>tim</a:t>
              </a:r>
              <a:endParaRPr lang="sv-SE">
                <a:solidFill>
                  <a:schemeClr val="tx1"/>
                </a:solidFill>
              </a:endParaRPr>
            </a:p>
          </p:txBody>
        </p:sp>
      </p:grpSp>
      <p:sp>
        <p:nvSpPr>
          <p:cNvPr id="3" name="Platshållare för text 2">
            <a:extLst>
              <a:ext uri="{FF2B5EF4-FFF2-40B4-BE49-F238E27FC236}">
                <a16:creationId xmlns:a16="http://schemas.microsoft.com/office/drawing/2014/main" id="{D8E96DCF-4EAE-02EA-56AB-C6374438DB10}"/>
              </a:ext>
            </a:extLst>
          </p:cNvPr>
          <p:cNvSpPr>
            <a:spLocks noGrp="1"/>
          </p:cNvSpPr>
          <p:nvPr>
            <p:ph type="body" sz="quarter" idx="10"/>
          </p:nvPr>
        </p:nvSpPr>
        <p:spPr/>
        <p:txBody>
          <a:bodyPr/>
          <a:lstStyle/>
          <a:p>
            <a:endParaRPr lang="sv-SE"/>
          </a:p>
        </p:txBody>
      </p:sp>
      <p:sp>
        <p:nvSpPr>
          <p:cNvPr id="4" name="Rubrik 3">
            <a:extLst>
              <a:ext uri="{FF2B5EF4-FFF2-40B4-BE49-F238E27FC236}">
                <a16:creationId xmlns:a16="http://schemas.microsoft.com/office/drawing/2014/main" id="{215B7211-16B7-8FC1-B973-A595B71F517A}"/>
              </a:ext>
            </a:extLst>
          </p:cNvPr>
          <p:cNvSpPr>
            <a:spLocks noGrp="1"/>
          </p:cNvSpPr>
          <p:nvPr>
            <p:ph type="title" idx="4294967295"/>
          </p:nvPr>
        </p:nvSpPr>
        <p:spPr>
          <a:xfrm>
            <a:off x="703263" y="692150"/>
            <a:ext cx="11488737" cy="720725"/>
          </a:xfrm>
        </p:spPr>
        <p:txBody>
          <a:bodyPr/>
          <a:lstStyle/>
          <a:p>
            <a:r>
              <a:rPr lang="sv-SE"/>
              <a:t>Tidsåtgång deltagare</a:t>
            </a:r>
          </a:p>
        </p:txBody>
      </p:sp>
      <p:grpSp>
        <p:nvGrpSpPr>
          <p:cNvPr id="20" name="Grupp 19">
            <a:extLst>
              <a:ext uri="{FF2B5EF4-FFF2-40B4-BE49-F238E27FC236}">
                <a16:creationId xmlns:a16="http://schemas.microsoft.com/office/drawing/2014/main" id="{484FC5D9-87F5-B665-848A-BEB93BE70299}"/>
              </a:ext>
            </a:extLst>
          </p:cNvPr>
          <p:cNvGrpSpPr/>
          <p:nvPr/>
        </p:nvGrpSpPr>
        <p:grpSpPr>
          <a:xfrm>
            <a:off x="985335" y="3562959"/>
            <a:ext cx="1183278" cy="1937277"/>
            <a:chOff x="985335" y="3562959"/>
            <a:chExt cx="1183278" cy="1937277"/>
          </a:xfrm>
        </p:grpSpPr>
        <p:sp>
          <p:nvSpPr>
            <p:cNvPr id="2" name="textruta 1">
              <a:extLst>
                <a:ext uri="{FF2B5EF4-FFF2-40B4-BE49-F238E27FC236}">
                  <a16:creationId xmlns:a16="http://schemas.microsoft.com/office/drawing/2014/main" id="{B9202D03-8E97-DD70-AF7A-08376B669C9A}"/>
                </a:ext>
              </a:extLst>
            </p:cNvPr>
            <p:cNvSpPr txBox="1"/>
            <p:nvPr/>
          </p:nvSpPr>
          <p:spPr>
            <a:xfrm>
              <a:off x="985335" y="4090419"/>
              <a:ext cx="963772" cy="923330"/>
            </a:xfrm>
            <a:prstGeom prst="rect">
              <a:avLst/>
            </a:prstGeom>
            <a:noFill/>
          </p:spPr>
          <p:txBody>
            <a:bodyPr wrap="square" rtlCol="0">
              <a:spAutoFit/>
            </a:bodyPr>
            <a:lstStyle/>
            <a:p>
              <a:r>
                <a:rPr lang="sv-SE" i="1"/>
                <a:t>Kan läggas ihop</a:t>
              </a:r>
            </a:p>
          </p:txBody>
        </p:sp>
        <p:sp>
          <p:nvSpPr>
            <p:cNvPr id="19" name="Vänster klammerparentes 18">
              <a:extLst>
                <a:ext uri="{FF2B5EF4-FFF2-40B4-BE49-F238E27FC236}">
                  <a16:creationId xmlns:a16="http://schemas.microsoft.com/office/drawing/2014/main" id="{A895E19B-FBF5-86C0-A7CA-B9157A055BE2}"/>
                </a:ext>
              </a:extLst>
            </p:cNvPr>
            <p:cNvSpPr/>
            <p:nvPr/>
          </p:nvSpPr>
          <p:spPr>
            <a:xfrm>
              <a:off x="1820119" y="3562959"/>
              <a:ext cx="348494" cy="1937277"/>
            </a:xfrm>
            <a:prstGeom prst="leftBrace">
              <a:avLst>
                <a:gd name="adj1" fmla="val 4423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Tree>
    <p:extLst>
      <p:ext uri="{BB962C8B-B14F-4D97-AF65-F5344CB8AC3E}">
        <p14:creationId xmlns:p14="http://schemas.microsoft.com/office/powerpoint/2010/main" val="3806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person, Människoansikte, klädsel, leende&#10;&#10;Automatiskt genererad beskrivning">
            <a:extLst>
              <a:ext uri="{FF2B5EF4-FFF2-40B4-BE49-F238E27FC236}">
                <a16:creationId xmlns:a16="http://schemas.microsoft.com/office/drawing/2014/main" id="{DC148202-C358-3685-5BB7-D1452AE8A130}"/>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r="2809"/>
          <a:stretch/>
        </p:blipFill>
        <p:spPr>
          <a:xfrm>
            <a:off x="0" y="0"/>
            <a:ext cx="12192000" cy="6858000"/>
          </a:xfrm>
        </p:spPr>
      </p:pic>
      <p:sp>
        <p:nvSpPr>
          <p:cNvPr id="2" name="Platshållare för text 1">
            <a:extLst>
              <a:ext uri="{FF2B5EF4-FFF2-40B4-BE49-F238E27FC236}">
                <a16:creationId xmlns:a16="http://schemas.microsoft.com/office/drawing/2014/main" id="{75A577C2-651A-A2F8-8EB7-4C9F7149A920}"/>
              </a:ext>
            </a:extLst>
          </p:cNvPr>
          <p:cNvSpPr>
            <a:spLocks noGrp="1"/>
          </p:cNvSpPr>
          <p:nvPr>
            <p:ph type="body" sz="quarter" idx="10"/>
          </p:nvPr>
        </p:nvSpPr>
        <p:spPr/>
        <p:txBody>
          <a:bodyPr/>
          <a:lstStyle/>
          <a:p>
            <a:endParaRPr lang="sv-SE"/>
          </a:p>
        </p:txBody>
      </p:sp>
      <p:sp>
        <p:nvSpPr>
          <p:cNvPr id="3" name="Platshållare för text 2">
            <a:extLst>
              <a:ext uri="{FF2B5EF4-FFF2-40B4-BE49-F238E27FC236}">
                <a16:creationId xmlns:a16="http://schemas.microsoft.com/office/drawing/2014/main" id="{0663FC6F-F755-0BB0-C831-037104298941}"/>
              </a:ext>
            </a:extLst>
          </p:cNvPr>
          <p:cNvSpPr>
            <a:spLocks noGrp="1"/>
          </p:cNvSpPr>
          <p:nvPr>
            <p:ph type="body" sz="quarter" idx="13"/>
          </p:nvPr>
        </p:nvSpPr>
        <p:spPr>
          <a:xfrm>
            <a:off x="5879976" y="3988659"/>
            <a:ext cx="5832647" cy="2680701"/>
          </a:xfrm>
        </p:spPr>
        <p:txBody>
          <a:bodyPr/>
          <a:lstStyle/>
          <a:p>
            <a:pPr algn="r"/>
            <a:r>
              <a:rPr lang="sv-SE" sz="2800" b="1"/>
              <a:t>Investering</a:t>
            </a:r>
          </a:p>
          <a:p>
            <a:pPr algn="r"/>
            <a:r>
              <a:rPr lang="sv-SE" sz="2800" b="1"/>
              <a:t>	Främja hälsa, förebygg ohälsa </a:t>
            </a:r>
          </a:p>
          <a:p>
            <a:pPr algn="r"/>
            <a:r>
              <a:rPr lang="sv-SE" sz="2800" b="1"/>
              <a:t>Använda resurser effektivt</a:t>
            </a:r>
          </a:p>
          <a:p>
            <a:pPr algn="r"/>
            <a:r>
              <a:rPr lang="sv-SE" sz="2800" b="1"/>
              <a:t>	Omfördela resurser</a:t>
            </a:r>
          </a:p>
        </p:txBody>
      </p:sp>
      <p:sp>
        <p:nvSpPr>
          <p:cNvPr id="9" name="Rubrik 1">
            <a:extLst>
              <a:ext uri="{FF2B5EF4-FFF2-40B4-BE49-F238E27FC236}">
                <a16:creationId xmlns:a16="http://schemas.microsoft.com/office/drawing/2014/main" id="{2E08998E-44F4-91C6-074A-16062FAB3B6F}"/>
              </a:ext>
            </a:extLst>
          </p:cNvPr>
          <p:cNvSpPr txBox="1">
            <a:spLocks/>
          </p:cNvSpPr>
          <p:nvPr/>
        </p:nvSpPr>
        <p:spPr>
          <a:xfrm>
            <a:off x="768447" y="2095088"/>
            <a:ext cx="2603509" cy="448859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a:lstStyle>
          <a:p>
            <a:r>
              <a:rPr lang="sv-SE" sz="4000">
                <a:solidFill>
                  <a:srgbClr val="FFFFFF"/>
                </a:solidFill>
              </a:rPr>
              <a:t>”Vi har inte råd att </a:t>
            </a:r>
            <a:r>
              <a:rPr lang="sv-SE" sz="4000" i="1">
                <a:solidFill>
                  <a:srgbClr val="FFFFFF"/>
                </a:solidFill>
              </a:rPr>
              <a:t>inte </a:t>
            </a:r>
            <a:r>
              <a:rPr lang="sv-SE" sz="4000">
                <a:solidFill>
                  <a:srgbClr val="FFFFFF"/>
                </a:solidFill>
              </a:rPr>
              <a:t>göra det här”</a:t>
            </a:r>
          </a:p>
        </p:txBody>
      </p:sp>
    </p:spTree>
    <p:extLst>
      <p:ext uri="{BB962C8B-B14F-4D97-AF65-F5344CB8AC3E}">
        <p14:creationId xmlns:p14="http://schemas.microsoft.com/office/powerpoint/2010/main" val="3750868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ödesschema: Koppling 10">
            <a:extLst>
              <a:ext uri="{FF2B5EF4-FFF2-40B4-BE49-F238E27FC236}">
                <a16:creationId xmlns:a16="http://schemas.microsoft.com/office/drawing/2014/main" id="{130C67D3-A60D-A524-8507-78E82776069D}"/>
              </a:ext>
            </a:extLst>
          </p:cNvPr>
          <p:cNvSpPr/>
          <p:nvPr/>
        </p:nvSpPr>
        <p:spPr>
          <a:xfrm>
            <a:off x="8466916" y="2546373"/>
            <a:ext cx="1760135" cy="1760135"/>
          </a:xfrm>
          <a:prstGeom prst="flowChartConnector">
            <a:avLst/>
          </a:prstGeom>
          <a:solidFill>
            <a:schemeClr val="tx1"/>
          </a:solidFill>
          <a:ln w="38100">
            <a:solidFill>
              <a:schemeClr val="accent6"/>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Låg sjuk-frånvaro</a:t>
            </a:r>
          </a:p>
        </p:txBody>
      </p:sp>
      <p:sp>
        <p:nvSpPr>
          <p:cNvPr id="10" name="Flödesschema: Koppling 9">
            <a:extLst>
              <a:ext uri="{FF2B5EF4-FFF2-40B4-BE49-F238E27FC236}">
                <a16:creationId xmlns:a16="http://schemas.microsoft.com/office/drawing/2014/main" id="{37608F39-4049-A3F9-CAEE-9FEE49FD1A89}"/>
              </a:ext>
            </a:extLst>
          </p:cNvPr>
          <p:cNvSpPr/>
          <p:nvPr/>
        </p:nvSpPr>
        <p:spPr>
          <a:xfrm>
            <a:off x="5170926" y="692696"/>
            <a:ext cx="1926762" cy="1926762"/>
          </a:xfrm>
          <a:prstGeom prst="flowChartConnector">
            <a:avLst/>
          </a:prstGeom>
          <a:solidFill>
            <a:schemeClr val="tx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Låg </a:t>
            </a:r>
            <a:r>
              <a:rPr kumimoji="0" lang="sv-SE" sz="2400" b="0" i="0" u="none" strike="noStrike" kern="1200" cap="none" spc="0" normalizeH="0" baseline="0" noProof="0" err="1">
                <a:ln>
                  <a:noFill/>
                </a:ln>
                <a:solidFill>
                  <a:srgbClr val="FFFFFF"/>
                </a:solidFill>
                <a:effectLst/>
                <a:uLnTx/>
                <a:uFillTx/>
                <a:latin typeface="Calibri"/>
                <a:ea typeface="+mn-ea"/>
                <a:cs typeface="+mn-cs"/>
              </a:rPr>
              <a:t>chefsom</a:t>
            </a:r>
            <a:r>
              <a:rPr kumimoji="0" lang="sv-SE" sz="2400" b="0" i="0" u="none" strike="noStrike" kern="1200" cap="none" spc="0" normalizeH="0" baseline="0" noProof="0">
                <a:ln>
                  <a:noFill/>
                </a:ln>
                <a:solidFill>
                  <a:srgbClr val="FFFFFF"/>
                </a:solidFill>
                <a:effectLst/>
                <a:uLnTx/>
                <a:uFillTx/>
                <a:latin typeface="Calibri"/>
                <a:ea typeface="+mn-ea"/>
                <a:cs typeface="+mn-cs"/>
              </a:rPr>
              <a:t>-</a:t>
            </a:r>
            <a:br>
              <a:rPr kumimoji="0" lang="sv-SE" sz="2400" b="0" i="0" u="none" strike="noStrike" kern="1200" cap="none" spc="0" normalizeH="0" baseline="0" noProof="0">
                <a:ln>
                  <a:noFill/>
                </a:ln>
                <a:solidFill>
                  <a:srgbClr val="FFFFFF"/>
                </a:solidFill>
                <a:effectLst/>
                <a:uLnTx/>
                <a:uFillTx/>
                <a:latin typeface="Calibri"/>
                <a:ea typeface="+mn-ea"/>
                <a:cs typeface="+mn-cs"/>
              </a:rPr>
            </a:br>
            <a:r>
              <a:rPr kumimoji="0" lang="sv-SE" sz="2400" b="0" i="0" u="none" strike="noStrike" kern="1200" cap="none" spc="0" normalizeH="0" baseline="0" noProof="0">
                <a:ln>
                  <a:noFill/>
                </a:ln>
                <a:solidFill>
                  <a:srgbClr val="FFFFFF"/>
                </a:solidFill>
                <a:effectLst/>
                <a:uLnTx/>
                <a:uFillTx/>
                <a:latin typeface="Calibri"/>
                <a:ea typeface="+mn-ea"/>
                <a:cs typeface="+mn-cs"/>
              </a:rPr>
              <a:t>sättning</a:t>
            </a:r>
          </a:p>
        </p:txBody>
      </p:sp>
      <p:grpSp>
        <p:nvGrpSpPr>
          <p:cNvPr id="2" name="Grupp 1">
            <a:extLst>
              <a:ext uri="{FF2B5EF4-FFF2-40B4-BE49-F238E27FC236}">
                <a16:creationId xmlns:a16="http://schemas.microsoft.com/office/drawing/2014/main" id="{FBC7D58F-F905-F6D2-0894-A736A545C36D}"/>
              </a:ext>
            </a:extLst>
          </p:cNvPr>
          <p:cNvGrpSpPr/>
          <p:nvPr/>
        </p:nvGrpSpPr>
        <p:grpSpPr>
          <a:xfrm>
            <a:off x="1357065" y="1590002"/>
            <a:ext cx="6567263" cy="6567263"/>
            <a:chOff x="1357065" y="1590002"/>
            <a:chExt cx="6567263" cy="6567263"/>
          </a:xfrm>
        </p:grpSpPr>
        <p:pic>
          <p:nvPicPr>
            <p:cNvPr id="3" name="Bild 2" descr="Pil: medsolsböj med hel fyllning">
              <a:extLst>
                <a:ext uri="{FF2B5EF4-FFF2-40B4-BE49-F238E27FC236}">
                  <a16:creationId xmlns:a16="http://schemas.microsoft.com/office/drawing/2014/main" id="{D9C3169C-C8D0-2972-6B36-04A3A02473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75173" flipH="1">
              <a:off x="1357065" y="1590002"/>
              <a:ext cx="6567263" cy="6567263"/>
            </a:xfrm>
            <a:prstGeom prst="rect">
              <a:avLst/>
            </a:prstGeom>
          </p:spPr>
        </p:pic>
        <p:sp>
          <p:nvSpPr>
            <p:cNvPr id="6" name="Rektangel: rundade hörn 5">
              <a:extLst>
                <a:ext uri="{FF2B5EF4-FFF2-40B4-BE49-F238E27FC236}">
                  <a16:creationId xmlns:a16="http://schemas.microsoft.com/office/drawing/2014/main" id="{F32C2092-FE32-9170-D47E-6042C3D86E51}"/>
                </a:ext>
              </a:extLst>
            </p:cNvPr>
            <p:cNvSpPr/>
            <p:nvPr/>
          </p:nvSpPr>
          <p:spPr>
            <a:xfrm rot="19153654">
              <a:off x="3807055" y="4210367"/>
              <a:ext cx="2822207" cy="556054"/>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rtlCol="0" anchor="ctr">
              <a:prstTxWarp prst="textArchDow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chemeClr val="tx1"/>
                  </a:solidFill>
                  <a:effectLst/>
                  <a:uLnTx/>
                  <a:uFillTx/>
                  <a:latin typeface="Calibri"/>
                  <a:ea typeface="+mn-ea"/>
                  <a:cs typeface="+mn-cs"/>
                </a:rPr>
                <a:t>Chefoskopet</a:t>
              </a:r>
              <a:endParaRPr kumimoji="0" lang="sv-SE" sz="2000" b="1" i="0" u="none" strike="noStrike" kern="1200" cap="none" spc="0" normalizeH="0" baseline="0" noProof="0">
                <a:ln>
                  <a:noFill/>
                </a:ln>
                <a:solidFill>
                  <a:schemeClr val="tx1"/>
                </a:solidFill>
                <a:effectLst/>
                <a:uLnTx/>
                <a:uFillTx/>
                <a:latin typeface="Calibri"/>
                <a:ea typeface="+mn-ea"/>
                <a:cs typeface="+mn-cs"/>
              </a:endParaRPr>
            </a:p>
          </p:txBody>
        </p:sp>
      </p:grpSp>
      <p:sp>
        <p:nvSpPr>
          <p:cNvPr id="7" name="Flödesschema: Koppling 6">
            <a:extLst>
              <a:ext uri="{FF2B5EF4-FFF2-40B4-BE49-F238E27FC236}">
                <a16:creationId xmlns:a16="http://schemas.microsoft.com/office/drawing/2014/main" id="{81F16E72-FC12-E023-A9F2-1BBB69BCCA51}"/>
              </a:ext>
            </a:extLst>
          </p:cNvPr>
          <p:cNvSpPr/>
          <p:nvPr/>
        </p:nvSpPr>
        <p:spPr>
          <a:xfrm>
            <a:off x="9886768" y="1673754"/>
            <a:ext cx="1981315" cy="1981315"/>
          </a:xfrm>
          <a:prstGeom prst="flowChartConnector">
            <a:avLst/>
          </a:prstGeom>
          <a:solidFill>
            <a:schemeClr val="tx1"/>
          </a:solid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Kompe-</a:t>
            </a:r>
            <a:r>
              <a:rPr kumimoji="0" lang="sv-SE" sz="2400" b="0" i="0" u="none" strike="noStrike" kern="1200" cap="none" spc="0" normalizeH="0" baseline="0" noProof="0" err="1">
                <a:ln>
                  <a:noFill/>
                </a:ln>
                <a:solidFill>
                  <a:srgbClr val="FFFFFF"/>
                </a:solidFill>
                <a:effectLst/>
                <a:uLnTx/>
                <a:uFillTx/>
                <a:latin typeface="Calibri"/>
                <a:ea typeface="+mn-ea"/>
                <a:cs typeface="+mn-cs"/>
              </a:rPr>
              <a:t>tensför</a:t>
            </a:r>
            <a:r>
              <a:rPr kumimoji="0" lang="sv-SE" sz="2400" b="0" i="0" u="none" strike="noStrike" kern="1200" cap="none" spc="0" normalizeH="0" baseline="0" noProof="0">
                <a:ln>
                  <a:noFill/>
                </a:ln>
                <a:solidFill>
                  <a:srgbClr val="FFFFFF"/>
                </a:solidFill>
                <a:effectLst/>
                <a:uLnTx/>
                <a:uFillTx/>
                <a:latin typeface="Calibri"/>
                <a:ea typeface="+mn-ea"/>
                <a:cs typeface="+mn-cs"/>
              </a:rPr>
              <a:t>-sörjning</a:t>
            </a:r>
          </a:p>
        </p:txBody>
      </p:sp>
      <p:sp>
        <p:nvSpPr>
          <p:cNvPr id="8" name="Flödesschema: Koppling 7">
            <a:extLst>
              <a:ext uri="{FF2B5EF4-FFF2-40B4-BE49-F238E27FC236}">
                <a16:creationId xmlns:a16="http://schemas.microsoft.com/office/drawing/2014/main" id="{F4723D0B-5BC1-346B-4411-861C84660086}"/>
              </a:ext>
            </a:extLst>
          </p:cNvPr>
          <p:cNvSpPr/>
          <p:nvPr/>
        </p:nvSpPr>
        <p:spPr>
          <a:xfrm>
            <a:off x="9010677" y="138744"/>
            <a:ext cx="2037345" cy="2037345"/>
          </a:xfrm>
          <a:prstGeom prst="flowChartConnector">
            <a:avLst/>
          </a:prstGeom>
          <a:solidFill>
            <a:schemeClr val="tx1"/>
          </a:solidFill>
          <a:ln w="38100">
            <a:solidFill>
              <a:schemeClr val="accent3"/>
            </a:solid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När-varande ledarskap</a:t>
            </a:r>
          </a:p>
        </p:txBody>
      </p:sp>
      <p:sp>
        <p:nvSpPr>
          <p:cNvPr id="9" name="Flödesschema: Koppling 8">
            <a:extLst>
              <a:ext uri="{FF2B5EF4-FFF2-40B4-BE49-F238E27FC236}">
                <a16:creationId xmlns:a16="http://schemas.microsoft.com/office/drawing/2014/main" id="{868B42A0-35ED-F667-648E-943F1422AEBB}"/>
              </a:ext>
            </a:extLst>
          </p:cNvPr>
          <p:cNvSpPr/>
          <p:nvPr/>
        </p:nvSpPr>
        <p:spPr>
          <a:xfrm>
            <a:off x="7665828" y="256839"/>
            <a:ext cx="1566000" cy="1566000"/>
          </a:xfrm>
          <a:prstGeom prst="flowChartConnector">
            <a:avLst/>
          </a:prstGeom>
          <a:solidFill>
            <a:schemeClr val="tx1"/>
          </a:solidFill>
          <a:ln w="3810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God arbets-miljö</a:t>
            </a:r>
          </a:p>
        </p:txBody>
      </p:sp>
      <p:sp>
        <p:nvSpPr>
          <p:cNvPr id="12" name="Flödesschema: Koppling 11">
            <a:extLst>
              <a:ext uri="{FF2B5EF4-FFF2-40B4-BE49-F238E27FC236}">
                <a16:creationId xmlns:a16="http://schemas.microsoft.com/office/drawing/2014/main" id="{71F4D20B-855F-55BD-EE57-F12CD7F3511F}"/>
              </a:ext>
            </a:extLst>
          </p:cNvPr>
          <p:cNvSpPr/>
          <p:nvPr/>
        </p:nvSpPr>
        <p:spPr>
          <a:xfrm>
            <a:off x="6766960" y="1507191"/>
            <a:ext cx="1849568" cy="1849120"/>
          </a:xfrm>
          <a:prstGeom prst="flowChartConnector">
            <a:avLst/>
          </a:prstGeom>
          <a:solidFill>
            <a:schemeClr val="tx1"/>
          </a:solidFill>
          <a:ln w="38100"/>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Attraktiv arbets-plats</a:t>
            </a:r>
          </a:p>
        </p:txBody>
      </p:sp>
      <p:sp>
        <p:nvSpPr>
          <p:cNvPr id="4" name="Platshållare för text 3">
            <a:extLst>
              <a:ext uri="{FF2B5EF4-FFF2-40B4-BE49-F238E27FC236}">
                <a16:creationId xmlns:a16="http://schemas.microsoft.com/office/drawing/2014/main" id="{A3B6AA07-C1C9-8784-D3A2-A3AECF58C961}"/>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18397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animBg="1"/>
      <p:bldP spid="8" grpId="0" animBg="1"/>
      <p:bldP spid="9"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7E9FA2-1E66-42FD-9782-F9CA19CA5D12}"/>
              </a:ext>
            </a:extLst>
          </p:cNvPr>
          <p:cNvSpPr>
            <a:spLocks noGrp="1"/>
          </p:cNvSpPr>
          <p:nvPr>
            <p:ph type="title"/>
          </p:nvPr>
        </p:nvSpPr>
        <p:spPr/>
        <p:txBody>
          <a:bodyPr/>
          <a:lstStyle/>
          <a:p>
            <a:r>
              <a:rPr lang="sv-SE"/>
              <a:t>Nästa steg</a:t>
            </a:r>
          </a:p>
        </p:txBody>
      </p:sp>
      <p:sp>
        <p:nvSpPr>
          <p:cNvPr id="4" name="Platshållare för text 3">
            <a:extLst>
              <a:ext uri="{FF2B5EF4-FFF2-40B4-BE49-F238E27FC236}">
                <a16:creationId xmlns:a16="http://schemas.microsoft.com/office/drawing/2014/main" id="{1C80499C-E66B-CA01-7263-2CE4CC1C61EE}"/>
              </a:ext>
            </a:extLst>
          </p:cNvPr>
          <p:cNvSpPr>
            <a:spLocks noGrp="1"/>
          </p:cNvSpPr>
          <p:nvPr>
            <p:ph type="body" sz="quarter" idx="14"/>
          </p:nvPr>
        </p:nvSpPr>
        <p:spPr/>
        <p:txBody>
          <a:bodyPr/>
          <a:lstStyle/>
          <a:p>
            <a:r>
              <a:rPr lang="sv-SE"/>
              <a:t>Chefoskopet</a:t>
            </a:r>
          </a:p>
        </p:txBody>
      </p:sp>
      <p:sp>
        <p:nvSpPr>
          <p:cNvPr id="3" name="Platshållare för text 2">
            <a:extLst>
              <a:ext uri="{FF2B5EF4-FFF2-40B4-BE49-F238E27FC236}">
                <a16:creationId xmlns:a16="http://schemas.microsoft.com/office/drawing/2014/main" id="{ADC837A8-ED20-463D-B77A-39422717C0C4}"/>
              </a:ext>
            </a:extLst>
          </p:cNvPr>
          <p:cNvSpPr>
            <a:spLocks noGrp="1"/>
          </p:cNvSpPr>
          <p:nvPr>
            <p:ph sz="quarter" idx="15"/>
          </p:nvPr>
        </p:nvSpPr>
        <p:spPr/>
        <p:txBody>
          <a:bodyPr/>
          <a:lstStyle/>
          <a:p>
            <a:r>
              <a:rPr lang="sv-SE"/>
              <a:t> Är det här något för oss att använda?</a:t>
            </a:r>
          </a:p>
          <a:p>
            <a:r>
              <a:rPr lang="sv-SE"/>
              <a:t> Hur går vi vidare?</a:t>
            </a:r>
          </a:p>
          <a:p>
            <a:pPr lvl="1"/>
            <a:r>
              <a:rPr lang="sv-SE"/>
              <a:t>Vem tar fram förslag på upplägg?</a:t>
            </a:r>
          </a:p>
        </p:txBody>
      </p:sp>
      <p:pic>
        <p:nvPicPr>
          <p:cNvPr id="6" name="Bildobjekt 5">
            <a:extLst>
              <a:ext uri="{FF2B5EF4-FFF2-40B4-BE49-F238E27FC236}">
                <a16:creationId xmlns:a16="http://schemas.microsoft.com/office/drawing/2014/main" id="{80C2569E-0972-8241-4DBF-CC4CBAD78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348" y="910401"/>
            <a:ext cx="3142317" cy="3142317"/>
          </a:xfrm>
          <a:prstGeom prst="rect">
            <a:avLst/>
          </a:prstGeom>
        </p:spPr>
      </p:pic>
    </p:spTree>
    <p:extLst>
      <p:ext uri="{BB962C8B-B14F-4D97-AF65-F5344CB8AC3E}">
        <p14:creationId xmlns:p14="http://schemas.microsoft.com/office/powerpoint/2010/main" val="15683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FEFE0C5-DF73-6354-67D1-912E5633C931}"/>
              </a:ext>
            </a:extLst>
          </p:cNvPr>
          <p:cNvPicPr>
            <a:picLocks noChangeAspect="1"/>
          </p:cNvPicPr>
          <p:nvPr/>
        </p:nvPicPr>
        <p:blipFill rotWithShape="1">
          <a:blip r:embed="rId3"/>
          <a:srcRect b="9472"/>
          <a:stretch/>
        </p:blipFill>
        <p:spPr>
          <a:xfrm>
            <a:off x="0" y="0"/>
            <a:ext cx="12192196" cy="6742323"/>
          </a:xfrm>
          <a:prstGeom prst="rect">
            <a:avLst/>
          </a:prstGeom>
        </p:spPr>
      </p:pic>
      <p:pic>
        <p:nvPicPr>
          <p:cNvPr id="6" name="Bild 5">
            <a:extLst>
              <a:ext uri="{FF2B5EF4-FFF2-40B4-BE49-F238E27FC236}">
                <a16:creationId xmlns:a16="http://schemas.microsoft.com/office/drawing/2014/main" id="{8A39663E-F148-3E2F-2BD5-1D2C823FFCD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235703" y="431133"/>
            <a:ext cx="828760" cy="947155"/>
          </a:xfrm>
          <a:prstGeom prst="rect">
            <a:avLst/>
          </a:prstGeom>
        </p:spPr>
      </p:pic>
      <p:pic>
        <p:nvPicPr>
          <p:cNvPr id="7" name="Bild 6">
            <a:extLst>
              <a:ext uri="{FF2B5EF4-FFF2-40B4-BE49-F238E27FC236}">
                <a16:creationId xmlns:a16="http://schemas.microsoft.com/office/drawing/2014/main" id="{1079FCDE-7D51-C4D4-5297-EA7362CCAB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5208041" y="431137"/>
            <a:ext cx="828761" cy="947157"/>
          </a:xfrm>
          <a:prstGeom prst="rect">
            <a:avLst/>
          </a:prstGeom>
        </p:spPr>
      </p:pic>
      <p:pic>
        <p:nvPicPr>
          <p:cNvPr id="9" name="Bild 8">
            <a:extLst>
              <a:ext uri="{FF2B5EF4-FFF2-40B4-BE49-F238E27FC236}">
                <a16:creationId xmlns:a16="http://schemas.microsoft.com/office/drawing/2014/main" id="{95A04FDE-FF86-124A-2D5A-C8887542E3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6155197" y="431138"/>
            <a:ext cx="828760" cy="947155"/>
          </a:xfrm>
          <a:prstGeom prst="rect">
            <a:avLst/>
          </a:prstGeom>
        </p:spPr>
      </p:pic>
    </p:spTree>
    <p:extLst>
      <p:ext uri="{BB962C8B-B14F-4D97-AF65-F5344CB8AC3E}">
        <p14:creationId xmlns:p14="http://schemas.microsoft.com/office/powerpoint/2010/main" val="111560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BB01C09-136B-63A7-3FD7-9F852814D744}"/>
              </a:ext>
            </a:extLst>
          </p:cNvPr>
          <p:cNvPicPr>
            <a:picLocks noChangeAspect="1"/>
          </p:cNvPicPr>
          <p:nvPr/>
        </p:nvPicPr>
        <p:blipFill rotWithShape="1">
          <a:blip r:embed="rId3"/>
          <a:srcRect l="-1144" t="554" r="33609" b="-554"/>
          <a:stretch/>
        </p:blipFill>
        <p:spPr>
          <a:xfrm>
            <a:off x="1509311" y="1743522"/>
            <a:ext cx="8846207" cy="4421782"/>
          </a:xfrm>
          <a:prstGeom prst="rect">
            <a:avLst/>
          </a:prstGeom>
        </p:spPr>
      </p:pic>
      <p:sp>
        <p:nvSpPr>
          <p:cNvPr id="4" name="Rubrik 3">
            <a:extLst>
              <a:ext uri="{FF2B5EF4-FFF2-40B4-BE49-F238E27FC236}">
                <a16:creationId xmlns:a16="http://schemas.microsoft.com/office/drawing/2014/main" id="{8384DFF4-664E-6F3A-E629-BA7BCE3BC9F6}"/>
              </a:ext>
            </a:extLst>
          </p:cNvPr>
          <p:cNvSpPr>
            <a:spLocks noGrp="1"/>
          </p:cNvSpPr>
          <p:nvPr>
            <p:ph type="title"/>
          </p:nvPr>
        </p:nvSpPr>
        <p:spPr/>
        <p:txBody>
          <a:bodyPr/>
          <a:lstStyle/>
          <a:p>
            <a:r>
              <a:rPr lang="sv-SE"/>
              <a:t>Nya tjänster från Suntarbetsliv</a:t>
            </a:r>
          </a:p>
        </p:txBody>
      </p:sp>
      <p:sp>
        <p:nvSpPr>
          <p:cNvPr id="5" name="Platshållare för text 4">
            <a:extLst>
              <a:ext uri="{FF2B5EF4-FFF2-40B4-BE49-F238E27FC236}">
                <a16:creationId xmlns:a16="http://schemas.microsoft.com/office/drawing/2014/main" id="{5E4B3F54-1006-2A54-0314-4B47EC902562}"/>
              </a:ext>
            </a:extLst>
          </p:cNvPr>
          <p:cNvSpPr>
            <a:spLocks noGrp="1"/>
          </p:cNvSpPr>
          <p:nvPr>
            <p:ph type="body" sz="quarter" idx="14"/>
          </p:nvPr>
        </p:nvSpPr>
        <p:spPr/>
        <p:txBody>
          <a:bodyPr/>
          <a:lstStyle/>
          <a:p>
            <a:r>
              <a:rPr lang="sv-SE"/>
              <a:t>Suntarbetsliv.se/kontakt</a:t>
            </a:r>
          </a:p>
        </p:txBody>
      </p:sp>
    </p:spTree>
    <p:extLst>
      <p:ext uri="{BB962C8B-B14F-4D97-AF65-F5344CB8AC3E}">
        <p14:creationId xmlns:p14="http://schemas.microsoft.com/office/powerpoint/2010/main" val="289680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2FA6A679-AA9E-340E-58BD-E70F97D76779}"/>
              </a:ext>
            </a:extLst>
          </p:cNvPr>
          <p:cNvSpPr txBox="1">
            <a:spLocks/>
          </p:cNvSpPr>
          <p:nvPr/>
        </p:nvSpPr>
        <p:spPr>
          <a:xfrm>
            <a:off x="753035" y="1196752"/>
            <a:ext cx="11062447" cy="1080120"/>
          </a:xfrm>
          <a:prstGeom prst="rect">
            <a:avLst/>
          </a:prstGeom>
        </p:spPr>
        <p:txBody>
          <a:bodyPr/>
          <a:lst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sv-SE" sz="3200">
              <a:solidFill>
                <a:srgbClr val="000B3C"/>
              </a:solidFill>
              <a:latin typeface="Chevin Pro DemiBold" panose="020F0703030000060003" pitchFamily="34" charset="0"/>
            </a:endParaRPr>
          </a:p>
        </p:txBody>
      </p:sp>
      <p:sp>
        <p:nvSpPr>
          <p:cNvPr id="6" name="Rubrik 5">
            <a:extLst>
              <a:ext uri="{FF2B5EF4-FFF2-40B4-BE49-F238E27FC236}">
                <a16:creationId xmlns:a16="http://schemas.microsoft.com/office/drawing/2014/main" id="{CA7A48CF-7B6E-BDAB-56F4-19DFE01C5C6C}"/>
              </a:ext>
            </a:extLst>
          </p:cNvPr>
          <p:cNvSpPr>
            <a:spLocks noGrp="1"/>
          </p:cNvSpPr>
          <p:nvPr>
            <p:ph type="title"/>
          </p:nvPr>
        </p:nvSpPr>
        <p:spPr/>
        <p:txBody>
          <a:bodyPr/>
          <a:lstStyle/>
          <a:p>
            <a:r>
              <a:rPr lang="sv-SE"/>
              <a:t>Håll dig uppdaterad</a:t>
            </a:r>
          </a:p>
        </p:txBody>
      </p:sp>
      <p:sp>
        <p:nvSpPr>
          <p:cNvPr id="10" name="Platshållare för innehåll 9">
            <a:extLst>
              <a:ext uri="{FF2B5EF4-FFF2-40B4-BE49-F238E27FC236}">
                <a16:creationId xmlns:a16="http://schemas.microsoft.com/office/drawing/2014/main" id="{B4FDD132-E14F-0BA1-D97A-5C1E78C29AA9}"/>
              </a:ext>
            </a:extLst>
          </p:cNvPr>
          <p:cNvSpPr>
            <a:spLocks noGrp="1"/>
          </p:cNvSpPr>
          <p:nvPr>
            <p:ph sz="half" idx="1"/>
          </p:nvPr>
        </p:nvSpPr>
        <p:spPr/>
        <p:txBody>
          <a:bodyPr/>
          <a:lstStyle/>
          <a:p>
            <a:pPr marL="0" indent="0" algn="ctr">
              <a:buNone/>
            </a:pPr>
            <a:r>
              <a:rPr lang="sv-SE"/>
              <a:t>Prenumerera på suntarbetsliv.se/nyhetsbrev</a:t>
            </a:r>
          </a:p>
        </p:txBody>
      </p:sp>
      <p:sp>
        <p:nvSpPr>
          <p:cNvPr id="15" name="Platshållare för innehåll 14">
            <a:extLst>
              <a:ext uri="{FF2B5EF4-FFF2-40B4-BE49-F238E27FC236}">
                <a16:creationId xmlns:a16="http://schemas.microsoft.com/office/drawing/2014/main" id="{8BBA955D-14F9-7FDA-53A8-9FB615D7A025}"/>
              </a:ext>
            </a:extLst>
          </p:cNvPr>
          <p:cNvSpPr>
            <a:spLocks noGrp="1"/>
          </p:cNvSpPr>
          <p:nvPr>
            <p:ph sz="half" idx="2"/>
          </p:nvPr>
        </p:nvSpPr>
        <p:spPr/>
        <p:txBody>
          <a:bodyPr/>
          <a:lstStyle/>
          <a:p>
            <a:pPr marL="0" indent="0" algn="ctr">
              <a:buNone/>
            </a:pPr>
            <a:r>
              <a:rPr lang="sv-SE"/>
              <a:t>Följ oss i våra sociala kanaler</a:t>
            </a:r>
          </a:p>
          <a:p>
            <a:endParaRPr lang="sv-SE"/>
          </a:p>
        </p:txBody>
      </p:sp>
      <p:sp>
        <p:nvSpPr>
          <p:cNvPr id="3" name="Platshållare för text 2">
            <a:extLst>
              <a:ext uri="{FF2B5EF4-FFF2-40B4-BE49-F238E27FC236}">
                <a16:creationId xmlns:a16="http://schemas.microsoft.com/office/drawing/2014/main" id="{A17C65AF-9A09-C207-31B3-37B9142E8722}"/>
              </a:ext>
            </a:extLst>
          </p:cNvPr>
          <p:cNvSpPr>
            <a:spLocks noGrp="1"/>
          </p:cNvSpPr>
          <p:nvPr>
            <p:ph type="body" sz="quarter" idx="14"/>
          </p:nvPr>
        </p:nvSpPr>
        <p:spPr/>
        <p:txBody>
          <a:bodyPr/>
          <a:lstStyle/>
          <a:p>
            <a:r>
              <a:rPr lang="sv-SE"/>
              <a:t>Om Suntarbetsliv</a:t>
            </a:r>
          </a:p>
        </p:txBody>
      </p:sp>
      <p:pic>
        <p:nvPicPr>
          <p:cNvPr id="14" name="Bildobjekt 13" descr="En bild som visar Teckensnitt, skärmbild, Grafik, symbol&#10;&#10;Automatiskt genererad beskrivning">
            <a:extLst>
              <a:ext uri="{FF2B5EF4-FFF2-40B4-BE49-F238E27FC236}">
                <a16:creationId xmlns:a16="http://schemas.microsoft.com/office/drawing/2014/main" id="{8EB4F5D1-48FB-CCE1-2F4A-918DCD83B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236" y="2773391"/>
            <a:ext cx="3287688" cy="723291"/>
          </a:xfrm>
          <a:prstGeom prst="rect">
            <a:avLst/>
          </a:prstGeom>
        </p:spPr>
      </p:pic>
      <p:pic>
        <p:nvPicPr>
          <p:cNvPr id="5" name="Bildobjekt 4">
            <a:extLst>
              <a:ext uri="{FF2B5EF4-FFF2-40B4-BE49-F238E27FC236}">
                <a16:creationId xmlns:a16="http://schemas.microsoft.com/office/drawing/2014/main" id="{73FDFAF0-457A-B1C7-8BF3-C802D7FD23B3}"/>
              </a:ext>
            </a:extLst>
          </p:cNvPr>
          <p:cNvPicPr>
            <a:picLocks noChangeAspect="1"/>
          </p:cNvPicPr>
          <p:nvPr/>
        </p:nvPicPr>
        <p:blipFill>
          <a:blip r:embed="rId4"/>
          <a:stretch>
            <a:fillRect/>
          </a:stretch>
        </p:blipFill>
        <p:spPr>
          <a:xfrm>
            <a:off x="2245310" y="2773391"/>
            <a:ext cx="2559219" cy="2559219"/>
          </a:xfrm>
          <a:prstGeom prst="rect">
            <a:avLst/>
          </a:prstGeom>
        </p:spPr>
      </p:pic>
    </p:spTree>
    <p:extLst>
      <p:ext uri="{BB962C8B-B14F-4D97-AF65-F5344CB8AC3E}">
        <p14:creationId xmlns:p14="http://schemas.microsoft.com/office/powerpoint/2010/main" val="85693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A7821EA-D017-AB53-82F6-AB083AAE6DA1}"/>
              </a:ext>
            </a:extLst>
          </p:cNvPr>
          <p:cNvSpPr>
            <a:spLocks noGrp="1"/>
          </p:cNvSpPr>
          <p:nvPr>
            <p:ph type="body" sz="quarter" idx="10"/>
          </p:nvPr>
        </p:nvSpPr>
        <p:spPr>
          <a:xfrm>
            <a:off x="1055689" y="1629098"/>
            <a:ext cx="4824287" cy="2375966"/>
          </a:xfrm>
        </p:spPr>
        <p:txBody>
          <a:bodyPr/>
          <a:lstStyle/>
          <a:p>
            <a:r>
              <a:rPr lang="sv-SE"/>
              <a:t>Chefoskopet</a:t>
            </a:r>
          </a:p>
        </p:txBody>
      </p:sp>
      <p:sp>
        <p:nvSpPr>
          <p:cNvPr id="4" name="Platshållare för text 3">
            <a:extLst>
              <a:ext uri="{FF2B5EF4-FFF2-40B4-BE49-F238E27FC236}">
                <a16:creationId xmlns:a16="http://schemas.microsoft.com/office/drawing/2014/main" id="{7A0DEC82-E6FC-7969-76EA-BE1E4C8FCC7F}"/>
              </a:ext>
            </a:extLst>
          </p:cNvPr>
          <p:cNvSpPr>
            <a:spLocks noGrp="1"/>
          </p:cNvSpPr>
          <p:nvPr>
            <p:ph type="body" sz="quarter" idx="12"/>
          </p:nvPr>
        </p:nvSpPr>
        <p:spPr>
          <a:xfrm>
            <a:off x="1055688" y="4364360"/>
            <a:ext cx="4824412" cy="1512888"/>
          </a:xfrm>
        </p:spPr>
        <p:txBody>
          <a:bodyPr/>
          <a:lstStyle/>
          <a:p>
            <a:r>
              <a:rPr lang="sv-SE"/>
              <a:t>En introduktion till organisatoriska förutsättningar för chefer och hur man förbättrar arbetsmiljön för chefer</a:t>
            </a:r>
          </a:p>
        </p:txBody>
      </p:sp>
      <p:sp>
        <p:nvSpPr>
          <p:cNvPr id="7" name="Platshållare för text 6">
            <a:extLst>
              <a:ext uri="{FF2B5EF4-FFF2-40B4-BE49-F238E27FC236}">
                <a16:creationId xmlns:a16="http://schemas.microsoft.com/office/drawing/2014/main" id="{443EB48B-832D-89BF-55B8-99591199314D}"/>
              </a:ext>
            </a:extLst>
          </p:cNvPr>
          <p:cNvSpPr>
            <a:spLocks noGrp="1"/>
          </p:cNvSpPr>
          <p:nvPr>
            <p:ph type="body" sz="quarter" idx="13"/>
          </p:nvPr>
        </p:nvSpPr>
        <p:spPr/>
        <p:txBody>
          <a:bodyPr/>
          <a:lstStyle/>
          <a:p>
            <a:endParaRPr lang="sv-SE"/>
          </a:p>
        </p:txBody>
      </p:sp>
      <p:pic>
        <p:nvPicPr>
          <p:cNvPr id="20" name="Platshållare för bild 19">
            <a:extLst>
              <a:ext uri="{FF2B5EF4-FFF2-40B4-BE49-F238E27FC236}">
                <a16:creationId xmlns:a16="http://schemas.microsoft.com/office/drawing/2014/main" id="{D86D215F-7071-3BC3-385C-451C47D8F25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361" r="20361"/>
          <a:stretch>
            <a:fillRect/>
          </a:stretch>
        </p:blipFill>
        <p:spPr/>
      </p:pic>
    </p:spTree>
    <p:extLst>
      <p:ext uri="{BB962C8B-B14F-4D97-AF65-F5344CB8AC3E}">
        <p14:creationId xmlns:p14="http://schemas.microsoft.com/office/powerpoint/2010/main" val="137573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3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7CA701-D84B-9281-2EC1-0AA9565A85F4}"/>
              </a:ext>
            </a:extLst>
          </p:cNvPr>
          <p:cNvSpPr>
            <a:spLocks noGrp="1"/>
          </p:cNvSpPr>
          <p:nvPr>
            <p:ph type="title"/>
          </p:nvPr>
        </p:nvSpPr>
        <p:spPr/>
        <p:txBody>
          <a:bodyPr/>
          <a:lstStyle/>
          <a:p>
            <a:r>
              <a:rPr lang="sv-SE"/>
              <a:t>Alla chefer vill…</a:t>
            </a:r>
          </a:p>
        </p:txBody>
      </p:sp>
      <p:sp>
        <p:nvSpPr>
          <p:cNvPr id="8" name="Platshållare för text 7">
            <a:extLst>
              <a:ext uri="{FF2B5EF4-FFF2-40B4-BE49-F238E27FC236}">
                <a16:creationId xmlns:a16="http://schemas.microsoft.com/office/drawing/2014/main" id="{AC7ED2B2-3473-F3CF-3234-6F56606FC0B5}"/>
              </a:ext>
            </a:extLst>
          </p:cNvPr>
          <p:cNvSpPr>
            <a:spLocks noGrp="1"/>
          </p:cNvSpPr>
          <p:nvPr>
            <p:ph type="body" sz="quarter" idx="14"/>
          </p:nvPr>
        </p:nvSpPr>
        <p:spPr/>
        <p:txBody>
          <a:bodyPr/>
          <a:lstStyle/>
          <a:p>
            <a:endParaRPr lang="sv-SE"/>
          </a:p>
        </p:txBody>
      </p:sp>
      <p:sp>
        <p:nvSpPr>
          <p:cNvPr id="5" name="Platshållare för innehåll 4">
            <a:extLst>
              <a:ext uri="{FF2B5EF4-FFF2-40B4-BE49-F238E27FC236}">
                <a16:creationId xmlns:a16="http://schemas.microsoft.com/office/drawing/2014/main" id="{A68BB4B2-A59A-5553-D497-234D0552E5D5}"/>
              </a:ext>
            </a:extLst>
          </p:cNvPr>
          <p:cNvSpPr>
            <a:spLocks noGrp="1"/>
          </p:cNvSpPr>
          <p:nvPr>
            <p:ph sz="quarter" idx="15"/>
          </p:nvPr>
        </p:nvSpPr>
        <p:spPr/>
        <p:txBody>
          <a:bodyPr/>
          <a:lstStyle/>
          <a:p>
            <a:pPr marL="0" indent="0">
              <a:buNone/>
            </a:pPr>
            <a:r>
              <a:rPr lang="sv-SE" sz="2400"/>
              <a:t>… göra ett bra jobb</a:t>
            </a:r>
          </a:p>
          <a:p>
            <a:pPr marL="0" indent="0">
              <a:buNone/>
            </a:pPr>
            <a:r>
              <a:rPr lang="sv-SE" sz="2400"/>
              <a:t>… utveckla verksamheten</a:t>
            </a:r>
          </a:p>
          <a:p>
            <a:pPr marL="0" indent="0">
              <a:buNone/>
            </a:pPr>
            <a:r>
              <a:rPr lang="sv-SE" sz="2400"/>
              <a:t>… och samtidigt må bra!</a:t>
            </a:r>
          </a:p>
        </p:txBody>
      </p:sp>
      <p:pic>
        <p:nvPicPr>
          <p:cNvPr id="7" name="Bildobjekt 6">
            <a:extLst>
              <a:ext uri="{FF2B5EF4-FFF2-40B4-BE49-F238E27FC236}">
                <a16:creationId xmlns:a16="http://schemas.microsoft.com/office/drawing/2014/main" id="{2259A32D-8D69-7C39-6744-6307D7F37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9024" y="3428301"/>
            <a:ext cx="7453952" cy="3458634"/>
          </a:xfrm>
          <a:prstGeom prst="rect">
            <a:avLst/>
          </a:prstGeom>
        </p:spPr>
      </p:pic>
    </p:spTree>
    <p:extLst>
      <p:ext uri="{BB962C8B-B14F-4D97-AF65-F5344CB8AC3E}">
        <p14:creationId xmlns:p14="http://schemas.microsoft.com/office/powerpoint/2010/main" val="338097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3B9F4-BAA2-AA0B-6221-124C595B34D1}"/>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A43EACD-546C-7458-BF73-174E5AFFFB14}"/>
              </a:ext>
            </a:extLst>
          </p:cNvPr>
          <p:cNvSpPr>
            <a:spLocks noGrp="1"/>
          </p:cNvSpPr>
          <p:nvPr>
            <p:ph type="body" sz="quarter" idx="10"/>
          </p:nvPr>
        </p:nvSpPr>
        <p:spPr/>
        <p:txBody>
          <a:bodyPr/>
          <a:lstStyle/>
          <a:p>
            <a:endParaRPr lang="sv-SE"/>
          </a:p>
        </p:txBody>
      </p:sp>
      <p:pic>
        <p:nvPicPr>
          <p:cNvPr id="4" name="Bildobjekt 3" descr="En bild som visar text, Människoansikte, klädsel, skärmbild&#10;&#10;Automatiskt genererad beskrivning">
            <a:extLst>
              <a:ext uri="{FF2B5EF4-FFF2-40B4-BE49-F238E27FC236}">
                <a16:creationId xmlns:a16="http://schemas.microsoft.com/office/drawing/2014/main" id="{C0D95679-F6BD-68F0-9EFF-E2DA11555DD0}"/>
              </a:ext>
            </a:extLst>
          </p:cNvPr>
          <p:cNvPicPr>
            <a:picLocks noChangeAspect="1"/>
          </p:cNvPicPr>
          <p:nvPr/>
        </p:nvPicPr>
        <p:blipFill rotWithShape="1">
          <a:blip r:embed="rId3"/>
          <a:srcRect b="21840"/>
          <a:stretch/>
        </p:blipFill>
        <p:spPr>
          <a:xfrm>
            <a:off x="0" y="462049"/>
            <a:ext cx="12192000" cy="5654351"/>
          </a:xfrm>
          <a:prstGeom prst="rect">
            <a:avLst/>
          </a:prstGeom>
        </p:spPr>
      </p:pic>
    </p:spTree>
    <p:extLst>
      <p:ext uri="{BB962C8B-B14F-4D97-AF65-F5344CB8AC3E}">
        <p14:creationId xmlns:p14="http://schemas.microsoft.com/office/powerpoint/2010/main" val="162199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2F13B-C323-BE8C-BB3D-F261E665F71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E2CE6A6-DBB2-CE4C-D849-856A3FCB9144}"/>
              </a:ext>
            </a:extLst>
          </p:cNvPr>
          <p:cNvSpPr>
            <a:spLocks noGrp="1"/>
          </p:cNvSpPr>
          <p:nvPr>
            <p:ph type="title"/>
          </p:nvPr>
        </p:nvSpPr>
        <p:spPr/>
        <p:txBody>
          <a:bodyPr/>
          <a:lstStyle/>
          <a:p>
            <a:r>
              <a:rPr lang="sv-SE"/>
              <a:t>Vad är organisatoriska förutsättningar?</a:t>
            </a:r>
          </a:p>
        </p:txBody>
      </p:sp>
      <p:sp>
        <p:nvSpPr>
          <p:cNvPr id="3" name="Platshållare för text 2">
            <a:extLst>
              <a:ext uri="{FF2B5EF4-FFF2-40B4-BE49-F238E27FC236}">
                <a16:creationId xmlns:a16="http://schemas.microsoft.com/office/drawing/2014/main" id="{6E8DDD98-0EF4-8F96-5C72-627207A2A0FB}"/>
              </a:ext>
            </a:extLst>
          </p:cNvPr>
          <p:cNvSpPr>
            <a:spLocks noGrp="1"/>
          </p:cNvSpPr>
          <p:nvPr>
            <p:ph type="body" sz="quarter" idx="14"/>
          </p:nvPr>
        </p:nvSpPr>
        <p:spPr/>
        <p:txBody>
          <a:bodyPr/>
          <a:lstStyle/>
          <a:p>
            <a:r>
              <a:rPr lang="sv-SE"/>
              <a:t>Chefoskopet</a:t>
            </a:r>
          </a:p>
        </p:txBody>
      </p:sp>
      <p:sp>
        <p:nvSpPr>
          <p:cNvPr id="4" name="Platshållare för innehåll 3">
            <a:extLst>
              <a:ext uri="{FF2B5EF4-FFF2-40B4-BE49-F238E27FC236}">
                <a16:creationId xmlns:a16="http://schemas.microsoft.com/office/drawing/2014/main" id="{DE927FAE-D807-E1DA-7FC2-88EF4E41CA88}"/>
              </a:ext>
            </a:extLst>
          </p:cNvPr>
          <p:cNvSpPr>
            <a:spLocks noGrp="1"/>
          </p:cNvSpPr>
          <p:nvPr>
            <p:ph sz="quarter" idx="15"/>
          </p:nvPr>
        </p:nvSpPr>
        <p:spPr/>
        <p:txBody>
          <a:bodyPr/>
          <a:lstStyle/>
          <a:p>
            <a:r>
              <a:rPr lang="sv-SE" sz="2000" b="1"/>
              <a:t>Chefsuppdraget</a:t>
            </a:r>
            <a:r>
              <a:rPr lang="sv-SE" sz="2000"/>
              <a:t>, hur det är formulerat, befogenheter</a:t>
            </a:r>
          </a:p>
          <a:p>
            <a:r>
              <a:rPr lang="sv-SE" sz="2000" b="1"/>
              <a:t>Mål och organisation</a:t>
            </a:r>
            <a:r>
              <a:rPr lang="sv-SE" sz="2000"/>
              <a:t>, samsyn om mål, möjlighet att nå dem, grad av samsyn</a:t>
            </a:r>
          </a:p>
          <a:p>
            <a:r>
              <a:rPr lang="sv-SE" sz="2000" b="1"/>
              <a:t>Arbetsledning</a:t>
            </a:r>
            <a:r>
              <a:rPr lang="sv-SE" sz="2000"/>
              <a:t> aspekter som belastning, antal medarbetare per chef, verksamhetens geografiska spridning, förväntningar på chefens tillgänglighet</a:t>
            </a:r>
          </a:p>
          <a:p>
            <a:r>
              <a:rPr lang="sv-SE" sz="2000" b="1"/>
              <a:t>Stöd i arbetet</a:t>
            </a:r>
            <a:r>
              <a:rPr lang="sv-SE" sz="2000"/>
              <a:t>, administrativt stöd och andra stödfunktioner, uppdragsdialog med närmaste chef</a:t>
            </a:r>
          </a:p>
        </p:txBody>
      </p:sp>
      <p:pic>
        <p:nvPicPr>
          <p:cNvPr id="8" name="Platshållare för bild 7" descr="En bild som visar Människoansikte, person, klädsel, Haka&#10;&#10;Automatiskt genererad beskrivning">
            <a:extLst>
              <a:ext uri="{FF2B5EF4-FFF2-40B4-BE49-F238E27FC236}">
                <a16:creationId xmlns:a16="http://schemas.microsoft.com/office/drawing/2014/main" id="{124D284F-7507-3AE7-586A-DD9EF5D89E76}"/>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50" r="50"/>
          <a:stretch>
            <a:fillRect/>
          </a:stretch>
        </p:blipFill>
        <p:spPr/>
      </p:pic>
    </p:spTree>
    <p:extLst>
      <p:ext uri="{BB962C8B-B14F-4D97-AF65-F5344CB8AC3E}">
        <p14:creationId xmlns:p14="http://schemas.microsoft.com/office/powerpoint/2010/main" val="417448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84FF3D5-0AF3-738A-AFA2-C25EE3320079}"/>
              </a:ext>
            </a:extLst>
          </p:cNvPr>
          <p:cNvSpPr>
            <a:spLocks noGrp="1"/>
          </p:cNvSpPr>
          <p:nvPr>
            <p:ph type="media" sz="quarter" idx="10"/>
          </p:nvPr>
        </p:nvSpPr>
        <p:spPr/>
        <p:txBody>
          <a:bodyPr/>
          <a:lstStyle/>
          <a:p>
            <a:endParaRPr lang="sv-SE"/>
          </a:p>
        </p:txBody>
      </p:sp>
      <p:pic>
        <p:nvPicPr>
          <p:cNvPr id="2" name="Onlinemedia 1">
            <a:hlinkClick r:id="" action="ppaction://media"/>
            <a:extLst>
              <a:ext uri="{FF2B5EF4-FFF2-40B4-BE49-F238E27FC236}">
                <a16:creationId xmlns:a16="http://schemas.microsoft.com/office/drawing/2014/main" id="{2274AF59-8A6C-9C23-D777-28038594C3A4}"/>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9748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85C6A8-1861-1F25-FD35-2FBE5CE3CE7C}"/>
              </a:ext>
            </a:extLst>
          </p:cNvPr>
          <p:cNvSpPr>
            <a:spLocks noGrp="1"/>
          </p:cNvSpPr>
          <p:nvPr>
            <p:ph type="title"/>
          </p:nvPr>
        </p:nvSpPr>
        <p:spPr>
          <a:xfrm>
            <a:off x="368866" y="692696"/>
            <a:ext cx="11487773" cy="720080"/>
          </a:xfrm>
        </p:spPr>
        <p:txBody>
          <a:bodyPr/>
          <a:lstStyle/>
          <a:p>
            <a:r>
              <a:rPr lang="sv-SE">
                <a:cs typeface="Arial"/>
              </a:rPr>
              <a:t>Från individ- till organisationsperspektiv</a:t>
            </a:r>
          </a:p>
        </p:txBody>
      </p:sp>
      <p:sp>
        <p:nvSpPr>
          <p:cNvPr id="3" name="Platshållare för text 2">
            <a:extLst>
              <a:ext uri="{FF2B5EF4-FFF2-40B4-BE49-F238E27FC236}">
                <a16:creationId xmlns:a16="http://schemas.microsoft.com/office/drawing/2014/main" id="{E5877F00-C339-21BA-AB52-22F21B7AA3AF}"/>
              </a:ext>
            </a:extLst>
          </p:cNvPr>
          <p:cNvSpPr>
            <a:spLocks noGrp="1"/>
          </p:cNvSpPr>
          <p:nvPr>
            <p:ph type="body" sz="quarter" idx="14"/>
          </p:nvPr>
        </p:nvSpPr>
        <p:spPr>
          <a:xfrm>
            <a:off x="368867" y="361950"/>
            <a:ext cx="11487772" cy="330746"/>
          </a:xfrm>
        </p:spPr>
        <p:txBody>
          <a:bodyPr/>
          <a:lstStyle/>
          <a:p>
            <a:r>
              <a:rPr lang="sv-SE"/>
              <a:t>Chefoskopet</a:t>
            </a:r>
          </a:p>
        </p:txBody>
      </p:sp>
      <p:pic>
        <p:nvPicPr>
          <p:cNvPr id="14" name="Bild 13">
            <a:extLst>
              <a:ext uri="{FF2B5EF4-FFF2-40B4-BE49-F238E27FC236}">
                <a16:creationId xmlns:a16="http://schemas.microsoft.com/office/drawing/2014/main" id="{13E68D43-D96F-8D06-A870-CB687C6F05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8956" y="2776499"/>
            <a:ext cx="1440160" cy="1645896"/>
          </a:xfrm>
          <a:prstGeom prst="rect">
            <a:avLst/>
          </a:prstGeom>
        </p:spPr>
      </p:pic>
      <p:pic>
        <p:nvPicPr>
          <p:cNvPr id="5" name="Bildobjekt 4" descr="En bild som visar cirkel, Grafik, design&#10;&#10;Automatiskt genererad beskrivning">
            <a:extLst>
              <a:ext uri="{FF2B5EF4-FFF2-40B4-BE49-F238E27FC236}">
                <a16:creationId xmlns:a16="http://schemas.microsoft.com/office/drawing/2014/main" id="{2EE885CF-106C-DB5D-2CC6-D94C76927F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8272" y="1907025"/>
            <a:ext cx="2763253" cy="2763253"/>
          </a:xfrm>
          <a:prstGeom prst="rect">
            <a:avLst/>
          </a:prstGeom>
        </p:spPr>
      </p:pic>
      <p:pic>
        <p:nvPicPr>
          <p:cNvPr id="6" name="Bild 5">
            <a:extLst>
              <a:ext uri="{FF2B5EF4-FFF2-40B4-BE49-F238E27FC236}">
                <a16:creationId xmlns:a16="http://schemas.microsoft.com/office/drawing/2014/main" id="{BF115D6A-3A48-73FE-9745-8F905F8E3A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98422" y="2217821"/>
            <a:ext cx="1614622" cy="2583395"/>
          </a:xfrm>
          <a:prstGeom prst="rect">
            <a:avLst/>
          </a:prstGeom>
        </p:spPr>
      </p:pic>
    </p:spTree>
    <p:extLst>
      <p:ext uri="{BB962C8B-B14F-4D97-AF65-F5344CB8AC3E}">
        <p14:creationId xmlns:p14="http://schemas.microsoft.com/office/powerpoint/2010/main" val="80710668"/>
      </p:ext>
    </p:extLst>
  </p:cSld>
  <p:clrMapOvr>
    <a:masterClrMapping/>
  </p:clrMapOvr>
</p:sld>
</file>

<file path=ppt/theme/theme1.xml><?xml version="1.0" encoding="utf-8"?>
<a:theme xmlns:a="http://schemas.openxmlformats.org/drawingml/2006/main" name="Suntarbetsliv 1.2">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Version 1-2" id="{1F61C15D-0095-475A-BB36-8474222C1020}" vid="{00F635F6-1C0D-49D7-8AEE-37B2FDF1054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395175a-83d6-4cca-8e00-0d2518442864">
      <UserInfo>
        <DisplayName>Victoria Magnusson</DisplayName>
        <AccountId>34</AccountId>
        <AccountType/>
      </UserInfo>
    </SharedWithUsers>
    <dt xmlns="1a6e3fa1-c333-471c-82e6-93548a95aedd" xsi:nil="true"/>
    <TaxCatchAll xmlns="6395175a-83d6-4cca-8e00-0d2518442864" xsi:nil="true"/>
    <lcf76f155ced4ddcb4097134ff3c332f xmlns="1a6e3fa1-c333-471c-82e6-93548a95a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19" ma:contentTypeDescription="Skapa ett nytt dokument." ma:contentTypeScope="" ma:versionID="c990c5b9a46a675f5712e1e93346bdd6">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24a7f4ca7eee573ecd992361020b13a1"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30afb843-5cf9-4927-ab6f-d94dd58f7248}" ma:internalName="TaxCatchAll" ma:showField="CatchAllData" ma:web="6395175a-83d6-4cca-8e00-0d2518442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6112E-0E4A-4180-9518-827D2C14217D}">
  <ds:schemaRefs>
    <ds:schemaRef ds:uri="http://schemas.microsoft.com/sharepoint/v3/contenttype/forms"/>
  </ds:schemaRefs>
</ds:datastoreItem>
</file>

<file path=customXml/itemProps2.xml><?xml version="1.0" encoding="utf-8"?>
<ds:datastoreItem xmlns:ds="http://schemas.openxmlformats.org/officeDocument/2006/customXml" ds:itemID="{FD4D60B0-E4D7-4874-AEC8-867219D5A339}">
  <ds:schemaRefs>
    <ds:schemaRef ds:uri="1a6e3fa1-c333-471c-82e6-93548a95aedd"/>
    <ds:schemaRef ds:uri="6395175a-83d6-4cca-8e00-0d25184428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8F069EB-CE2B-43B8-8E16-8F1A9C5F9786}">
  <ds:schemaRefs>
    <ds:schemaRef ds:uri="1a6e3fa1-c333-471c-82e6-93548a95aedd"/>
    <ds:schemaRef ds:uri="6395175a-83d6-4cca-8e00-0d25184428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Suntarbetsliv presentation mall 2023_v1.3</Template>
  <TotalTime>7</TotalTime>
  <Words>3315</Words>
  <Application>Microsoft Office PowerPoint</Application>
  <PresentationFormat>Bredbild</PresentationFormat>
  <Paragraphs>299</Paragraphs>
  <Slides>27</Slides>
  <Notes>26</Notes>
  <HiddenSlides>0</HiddenSlides>
  <MMClips>3</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27</vt:i4>
      </vt:variant>
    </vt:vector>
  </HeadingPairs>
  <TitlesOfParts>
    <vt:vector size="34" baseType="lpstr">
      <vt:lpstr>Arial</vt:lpstr>
      <vt:lpstr>Arial,Sans-Serif</vt:lpstr>
      <vt:lpstr>Calibri</vt:lpstr>
      <vt:lpstr>Chevin Pro DemiBold</vt:lpstr>
      <vt:lpstr>Wingdings</vt:lpstr>
      <vt:lpstr>Wingdings 2</vt:lpstr>
      <vt:lpstr>Suntarbetsliv 1.2</vt:lpstr>
      <vt:lpstr>Till dig som ska presentera</vt:lpstr>
      <vt:lpstr>PowerPoint-presentation</vt:lpstr>
      <vt:lpstr>PowerPoint-presentation</vt:lpstr>
      <vt:lpstr>PowerPoint-presentation</vt:lpstr>
      <vt:lpstr>Alla chefer vill…</vt:lpstr>
      <vt:lpstr>PowerPoint-presentation</vt:lpstr>
      <vt:lpstr>Vad är organisatoriska förutsättningar?</vt:lpstr>
      <vt:lpstr>PowerPoint-presentation</vt:lpstr>
      <vt:lpstr>Från individ- till organisationsperspektiv</vt:lpstr>
      <vt:lpstr>Organisatoriska förutsättningar för chefer</vt:lpstr>
      <vt:lpstr>Chefens nyckelposition</vt:lpstr>
      <vt:lpstr>PowerPoint-presentation</vt:lpstr>
      <vt:lpstr>PowerPoint-presentation</vt:lpstr>
      <vt:lpstr>Övergripande process</vt:lpstr>
      <vt:lpstr>Centrala frågor att arbeta med tillsammans</vt:lpstr>
      <vt:lpstr>Metoder för att skapa nulägesbild</vt:lpstr>
      <vt:lpstr>Systematiskt arbetssätt </vt:lpstr>
      <vt:lpstr>PowerPoint-presentation</vt:lpstr>
      <vt:lpstr>PowerPoint-presentation</vt:lpstr>
      <vt:lpstr>Exempel på tidplan</vt:lpstr>
      <vt:lpstr>Tidsåtgång deltagare</vt:lpstr>
      <vt:lpstr>PowerPoint-presentation</vt:lpstr>
      <vt:lpstr>PowerPoint-presentation</vt:lpstr>
      <vt:lpstr>Nästa steg</vt:lpstr>
      <vt:lpstr>PowerPoint-presentation</vt:lpstr>
      <vt:lpstr>Nya tjänster från Suntarbetsliv</vt:lpstr>
      <vt:lpstr>Håll dig uppdaterad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 dig som ska presentera</dc:title>
  <dc:creator>Helena Engelke</dc:creator>
  <cp:lastModifiedBy>Anna Pramborg</cp:lastModifiedBy>
  <cp:revision>3</cp:revision>
  <cp:lastPrinted>2020-01-30T15:01:59Z</cp:lastPrinted>
  <dcterms:created xsi:type="dcterms:W3CDTF">2024-08-05T12:00:41Z</dcterms:created>
  <dcterms:modified xsi:type="dcterms:W3CDTF">2024-09-05T06:46:45Z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y fmtid="{D5CDD505-2E9C-101B-9397-08002B2CF9AE}" pid="3" name="MediaServiceImageTags">
    <vt:lpwstr/>
  </property>
</Properties>
</file>